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87" r:id="rId2"/>
    <p:sldId id="512" r:id="rId3"/>
    <p:sldId id="513" r:id="rId4"/>
    <p:sldId id="471" r:id="rId5"/>
    <p:sldId id="517" r:id="rId6"/>
    <p:sldId id="508" r:id="rId7"/>
    <p:sldId id="516" r:id="rId8"/>
    <p:sldId id="514" r:id="rId9"/>
    <p:sldId id="515" r:id="rId10"/>
    <p:sldId id="980" r:id="rId11"/>
    <p:sldId id="503" r:id="rId12"/>
    <p:sldId id="511" r:id="rId13"/>
    <p:sldId id="256" r:id="rId14"/>
    <p:sldId id="5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A6A6A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749"/>
  </p:normalViewPr>
  <p:slideViewPr>
    <p:cSldViewPr snapToGrid="0" snapToObjects="1">
      <p:cViewPr varScale="1">
        <p:scale>
          <a:sx n="54" d="100"/>
          <a:sy n="54" d="100"/>
        </p:scale>
        <p:origin x="24" y="2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29454-B663-4270-B91B-90A93104398D}" type="doc">
      <dgm:prSet loTypeId="urn:microsoft.com/office/officeart/2008/layout/CircularPictureCallout" loCatId="picture" qsTypeId="urn:microsoft.com/office/officeart/2005/8/quickstyle/3d3" qsCatId="3D" csTypeId="urn:microsoft.com/office/officeart/2005/8/colors/accent1_2" csCatId="accent1"/>
      <dgm:spPr/>
    </dgm:pt>
    <dgm:pt modelId="{8CE1AE59-22FC-41FB-874E-B4797573B029}">
      <dgm:prSet phldrT="[Text]" phldr="1"/>
      <dgm:spPr/>
      <dgm:t>
        <a:bodyPr/>
        <a:lstStyle/>
        <a:p>
          <a:endParaRPr lang="en-GB" dirty="0"/>
        </a:p>
      </dgm:t>
    </dgm:pt>
    <dgm:pt modelId="{7048D7A2-B859-4C26-9716-8F20DFBC0561}" type="sibTrans" cxnId="{E1158539-A1AE-4B34-BA91-1C16A6B6512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Flag of the United States of America">
            <a:extLst>
              <a:ext uri="{FF2B5EF4-FFF2-40B4-BE49-F238E27FC236}">
                <a16:creationId xmlns:a16="http://schemas.microsoft.com/office/drawing/2014/main" id="{85753711-7629-4E6F-A90F-874E3DE7FF84}"/>
              </a:ext>
            </a:extLst>
          </dgm14:cNvPr>
        </a:ext>
      </dgm:extLst>
    </dgm:pt>
    <dgm:pt modelId="{07D3C892-E041-4968-8BDC-BCAC7DB0BFF1}" type="parTrans" cxnId="{E1158539-A1AE-4B34-BA91-1C16A6B65122}">
      <dgm:prSet/>
      <dgm:spPr/>
      <dgm:t>
        <a:bodyPr/>
        <a:lstStyle/>
        <a:p>
          <a:endParaRPr lang="en-GB"/>
        </a:p>
      </dgm:t>
    </dgm:pt>
    <dgm:pt modelId="{256C08E6-9705-44EF-AC2E-DAC176A8E541}" type="pres">
      <dgm:prSet presAssocID="{5D529454-B663-4270-B91B-90A93104398D}" presName="Name0" presStyleCnt="0">
        <dgm:presLayoutVars>
          <dgm:chMax val="7"/>
          <dgm:chPref val="7"/>
          <dgm:dir/>
        </dgm:presLayoutVars>
      </dgm:prSet>
      <dgm:spPr/>
    </dgm:pt>
    <dgm:pt modelId="{D3B8135B-901A-43AC-B6BD-67CC009428C2}" type="pres">
      <dgm:prSet presAssocID="{5D529454-B663-4270-B91B-90A93104398D}" presName="Name1" presStyleCnt="0"/>
      <dgm:spPr/>
    </dgm:pt>
    <dgm:pt modelId="{3D222D76-FB2F-4A6B-AFA1-9E3AAF32372D}" type="pres">
      <dgm:prSet presAssocID="{7048D7A2-B859-4C26-9716-8F20DFBC0561}" presName="picture_1" presStyleCnt="0"/>
      <dgm:spPr/>
    </dgm:pt>
    <dgm:pt modelId="{2B4D11D4-8188-4EA8-B009-C61F5F95B713}" type="pres">
      <dgm:prSet presAssocID="{7048D7A2-B859-4C26-9716-8F20DFBC0561}" presName="pictureRepeatNode" presStyleLbl="alignImgPlace1" presStyleIdx="0" presStyleCnt="1" custLinFactNeighborX="-65479" custLinFactNeighborY="-86779"/>
      <dgm:spPr/>
    </dgm:pt>
    <dgm:pt modelId="{021432CD-AB50-4290-88C2-FDAB913272B6}" type="pres">
      <dgm:prSet presAssocID="{8CE1AE59-22FC-41FB-874E-B4797573B029}" presName="text_1" presStyleLbl="node1" presStyleIdx="0" presStyleCnt="0" custLinFactY="13421" custLinFactNeighborX="1610" custLinFactNeighborY="100000">
        <dgm:presLayoutVars>
          <dgm:bulletEnabled val="1"/>
        </dgm:presLayoutVars>
      </dgm:prSet>
      <dgm:spPr/>
    </dgm:pt>
  </dgm:ptLst>
  <dgm:cxnLst>
    <dgm:cxn modelId="{E1158539-A1AE-4B34-BA91-1C16A6B65122}" srcId="{5D529454-B663-4270-B91B-90A93104398D}" destId="{8CE1AE59-22FC-41FB-874E-B4797573B029}" srcOrd="0" destOrd="0" parTransId="{07D3C892-E041-4968-8BDC-BCAC7DB0BFF1}" sibTransId="{7048D7A2-B859-4C26-9716-8F20DFBC0561}"/>
    <dgm:cxn modelId="{6282C65D-C8D6-4BEF-BD85-812FE7C71295}" type="presOf" srcId="{5D529454-B663-4270-B91B-90A93104398D}" destId="{256C08E6-9705-44EF-AC2E-DAC176A8E541}" srcOrd="0" destOrd="0" presId="urn:microsoft.com/office/officeart/2008/layout/CircularPictureCallout"/>
    <dgm:cxn modelId="{3859BEA1-A830-4BE6-BD1D-8E75EC37E2CE}" type="presOf" srcId="{8CE1AE59-22FC-41FB-874E-B4797573B029}" destId="{021432CD-AB50-4290-88C2-FDAB913272B6}" srcOrd="0" destOrd="0" presId="urn:microsoft.com/office/officeart/2008/layout/CircularPictureCallout"/>
    <dgm:cxn modelId="{41DE01C5-9CD4-485B-A6B3-0DE151B20D67}" type="presOf" srcId="{7048D7A2-B859-4C26-9716-8F20DFBC0561}" destId="{2B4D11D4-8188-4EA8-B009-C61F5F95B713}" srcOrd="0" destOrd="0" presId="urn:microsoft.com/office/officeart/2008/layout/CircularPictureCallout"/>
    <dgm:cxn modelId="{09250783-D12D-4BBA-B424-5A9C30770F7E}" type="presParOf" srcId="{256C08E6-9705-44EF-AC2E-DAC176A8E541}" destId="{D3B8135B-901A-43AC-B6BD-67CC009428C2}" srcOrd="0" destOrd="0" presId="urn:microsoft.com/office/officeart/2008/layout/CircularPictureCallout"/>
    <dgm:cxn modelId="{33D2F7A9-5A40-446D-8C28-0B05A9BAE7D2}" type="presParOf" srcId="{D3B8135B-901A-43AC-B6BD-67CC009428C2}" destId="{3D222D76-FB2F-4A6B-AFA1-9E3AAF32372D}" srcOrd="0" destOrd="0" presId="urn:microsoft.com/office/officeart/2008/layout/CircularPictureCallout"/>
    <dgm:cxn modelId="{86B45F23-5EED-4D21-B1D5-16E68FFC2374}" type="presParOf" srcId="{3D222D76-FB2F-4A6B-AFA1-9E3AAF32372D}" destId="{2B4D11D4-8188-4EA8-B009-C61F5F95B713}" srcOrd="0" destOrd="0" presId="urn:microsoft.com/office/officeart/2008/layout/CircularPictureCallout"/>
    <dgm:cxn modelId="{2F4C8E2F-FC4B-4499-A63D-625D5FEADD9F}" type="presParOf" srcId="{D3B8135B-901A-43AC-B6BD-67CC009428C2}" destId="{021432CD-AB50-4290-88C2-FDAB913272B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70B5FC-951D-4E0B-A634-49D8C2C4B7DC}" type="doc">
      <dgm:prSet loTypeId="urn:microsoft.com/office/officeart/2008/layout/CircularPictureCallout" loCatId="picture" qsTypeId="urn:microsoft.com/office/officeart/2005/8/quickstyle/3d3" qsCatId="3D" csTypeId="urn:microsoft.com/office/officeart/2005/8/colors/accent1_2" csCatId="accent1"/>
      <dgm:spPr/>
    </dgm:pt>
    <dgm:pt modelId="{384475B1-DC89-474F-820B-53397D1752F7}">
      <dgm:prSet phldrT="[Text]" phldr="1"/>
      <dgm:spPr/>
      <dgm:t>
        <a:bodyPr/>
        <a:lstStyle/>
        <a:p>
          <a:endParaRPr lang="en-GB" dirty="0"/>
        </a:p>
      </dgm:t>
    </dgm:pt>
    <dgm:pt modelId="{EB7BB097-772D-41A5-8105-6876E68D5C03}" type="parTrans" cxnId="{8F10BFE9-A76C-47C4-94B5-CD6250217220}">
      <dgm:prSet/>
      <dgm:spPr/>
      <dgm:t>
        <a:bodyPr/>
        <a:lstStyle/>
        <a:p>
          <a:endParaRPr lang="en-GB"/>
        </a:p>
      </dgm:t>
    </dgm:pt>
    <dgm:pt modelId="{A9909BD0-349C-4D3E-B358-B5BCDCCD7FAC}" type="sibTrans" cxnId="{8F10BFE9-A76C-47C4-94B5-CD625021722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Flag of the United Kingdom.svg">
            <a:extLst>
              <a:ext uri="{FF2B5EF4-FFF2-40B4-BE49-F238E27FC236}">
                <a16:creationId xmlns:a16="http://schemas.microsoft.com/office/drawing/2014/main" id="{57716897-335E-4783-A8F0-C62D7378A751}"/>
              </a:ext>
            </a:extLst>
          </dgm14:cNvPr>
        </a:ext>
      </dgm:extLst>
    </dgm:pt>
    <dgm:pt modelId="{201264A2-3EB5-4FC3-9735-2929BCA3F8FE}" type="pres">
      <dgm:prSet presAssocID="{5570B5FC-951D-4E0B-A634-49D8C2C4B7DC}" presName="Name0" presStyleCnt="0">
        <dgm:presLayoutVars>
          <dgm:chMax val="7"/>
          <dgm:chPref val="7"/>
          <dgm:dir/>
        </dgm:presLayoutVars>
      </dgm:prSet>
      <dgm:spPr/>
    </dgm:pt>
    <dgm:pt modelId="{63FC695F-6F17-4692-88C7-384F9E7119E2}" type="pres">
      <dgm:prSet presAssocID="{5570B5FC-951D-4E0B-A634-49D8C2C4B7DC}" presName="Name1" presStyleCnt="0"/>
      <dgm:spPr/>
    </dgm:pt>
    <dgm:pt modelId="{AD83202E-19E4-484B-A55B-B6EFB14021FA}" type="pres">
      <dgm:prSet presAssocID="{A9909BD0-349C-4D3E-B358-B5BCDCCD7FAC}" presName="picture_1" presStyleCnt="0"/>
      <dgm:spPr/>
    </dgm:pt>
    <dgm:pt modelId="{0AC95040-BFF2-49D2-91CB-DEF17433F7F3}" type="pres">
      <dgm:prSet presAssocID="{A9909BD0-349C-4D3E-B358-B5BCDCCD7FAC}" presName="pictureRepeatNode" presStyleLbl="alignImgPlace1" presStyleIdx="0" presStyleCnt="1" custLinFactNeighborX="-18045" custLinFactNeighborY="2625"/>
      <dgm:spPr/>
    </dgm:pt>
    <dgm:pt modelId="{667E4160-B1AB-41F7-A044-A43538C13F6F}" type="pres">
      <dgm:prSet presAssocID="{384475B1-DC89-474F-820B-53397D1752F7}" presName="text_1" presStyleLbl="node1" presStyleIdx="0" presStyleCnt="0" custLinFactY="-41181" custLinFactNeighborX="99298" custLinFactNeighborY="-100000">
        <dgm:presLayoutVars>
          <dgm:bulletEnabled val="1"/>
        </dgm:presLayoutVars>
      </dgm:prSet>
      <dgm:spPr/>
    </dgm:pt>
  </dgm:ptLst>
  <dgm:cxnLst>
    <dgm:cxn modelId="{6E6F0F6C-2D36-4937-9805-F62C7357F5C6}" type="presOf" srcId="{A9909BD0-349C-4D3E-B358-B5BCDCCD7FAC}" destId="{0AC95040-BFF2-49D2-91CB-DEF17433F7F3}" srcOrd="0" destOrd="0" presId="urn:microsoft.com/office/officeart/2008/layout/CircularPictureCallout"/>
    <dgm:cxn modelId="{FB33DA97-E8FA-481A-A90D-92F3313CD448}" type="presOf" srcId="{384475B1-DC89-474F-820B-53397D1752F7}" destId="{667E4160-B1AB-41F7-A044-A43538C13F6F}" srcOrd="0" destOrd="0" presId="urn:microsoft.com/office/officeart/2008/layout/CircularPictureCallout"/>
    <dgm:cxn modelId="{F73012A7-672A-47FE-B658-76C3DF133290}" type="presOf" srcId="{5570B5FC-951D-4E0B-A634-49D8C2C4B7DC}" destId="{201264A2-3EB5-4FC3-9735-2929BCA3F8FE}" srcOrd="0" destOrd="0" presId="urn:microsoft.com/office/officeart/2008/layout/CircularPictureCallout"/>
    <dgm:cxn modelId="{8F10BFE9-A76C-47C4-94B5-CD6250217220}" srcId="{5570B5FC-951D-4E0B-A634-49D8C2C4B7DC}" destId="{384475B1-DC89-474F-820B-53397D1752F7}" srcOrd="0" destOrd="0" parTransId="{EB7BB097-772D-41A5-8105-6876E68D5C03}" sibTransId="{A9909BD0-349C-4D3E-B358-B5BCDCCD7FAC}"/>
    <dgm:cxn modelId="{2E02A14C-E1E4-4E6F-86A8-908ADD774F13}" type="presParOf" srcId="{201264A2-3EB5-4FC3-9735-2929BCA3F8FE}" destId="{63FC695F-6F17-4692-88C7-384F9E7119E2}" srcOrd="0" destOrd="0" presId="urn:microsoft.com/office/officeart/2008/layout/CircularPictureCallout"/>
    <dgm:cxn modelId="{C5515DF5-E08B-4E6A-BF36-97863AD2A7CA}" type="presParOf" srcId="{63FC695F-6F17-4692-88C7-384F9E7119E2}" destId="{AD83202E-19E4-484B-A55B-B6EFB14021FA}" srcOrd="0" destOrd="0" presId="urn:microsoft.com/office/officeart/2008/layout/CircularPictureCallout"/>
    <dgm:cxn modelId="{201C744D-ADE0-4007-9C65-8412207703DC}" type="presParOf" srcId="{AD83202E-19E4-484B-A55B-B6EFB14021FA}" destId="{0AC95040-BFF2-49D2-91CB-DEF17433F7F3}" srcOrd="0" destOrd="0" presId="urn:microsoft.com/office/officeart/2008/layout/CircularPictureCallout"/>
    <dgm:cxn modelId="{76F50A62-A838-448E-8073-39D7980FA69D}" type="presParOf" srcId="{63FC695F-6F17-4692-88C7-384F9E7119E2}" destId="{667E4160-B1AB-41F7-A044-A43538C13F6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53E21D-FBF6-4128-A7A9-B840DD6A240A}" type="doc">
      <dgm:prSet loTypeId="urn:microsoft.com/office/officeart/2008/layout/CircularPictureCallout" loCatId="picture" qsTypeId="urn:microsoft.com/office/officeart/2005/8/quickstyle/3d3" qsCatId="3D" csTypeId="urn:microsoft.com/office/officeart/2005/8/colors/accent1_2" csCatId="accent1"/>
      <dgm:spPr/>
    </dgm:pt>
    <dgm:pt modelId="{2CDB1F72-A650-44C5-A8DB-F8308A382435}">
      <dgm:prSet phldrT="[Text]" phldr="1"/>
      <dgm:spPr/>
      <dgm:t>
        <a:bodyPr/>
        <a:lstStyle/>
        <a:p>
          <a:endParaRPr lang="en-GB" dirty="0"/>
        </a:p>
      </dgm:t>
    </dgm:pt>
    <dgm:pt modelId="{01317252-B07D-42E1-AF92-2B1617A3F64B}" type="parTrans" cxnId="{C24E6923-778D-4CD1-BC1F-0570546F51B4}">
      <dgm:prSet/>
      <dgm:spPr/>
      <dgm:t>
        <a:bodyPr/>
        <a:lstStyle/>
        <a:p>
          <a:endParaRPr lang="en-GB"/>
        </a:p>
      </dgm:t>
    </dgm:pt>
    <dgm:pt modelId="{B0614D82-AA6F-4E73-A1BC-047F627286D6}" type="sibTrans" cxnId="{C24E6923-778D-4CD1-BC1F-0570546F51B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Flag of Canada (Pantone).svg">
            <a:extLst>
              <a:ext uri="{FF2B5EF4-FFF2-40B4-BE49-F238E27FC236}">
                <a16:creationId xmlns:a16="http://schemas.microsoft.com/office/drawing/2014/main" id="{B3096798-9158-46FA-B8A5-1EE89BBB5C54}"/>
              </a:ext>
            </a:extLst>
          </dgm14:cNvPr>
        </a:ext>
      </dgm:extLst>
    </dgm:pt>
    <dgm:pt modelId="{49956FD8-6039-4620-9679-F27D347FB5DE}" type="pres">
      <dgm:prSet presAssocID="{4A53E21D-FBF6-4128-A7A9-B840DD6A240A}" presName="Name0" presStyleCnt="0">
        <dgm:presLayoutVars>
          <dgm:chMax val="7"/>
          <dgm:chPref val="7"/>
          <dgm:dir/>
        </dgm:presLayoutVars>
      </dgm:prSet>
      <dgm:spPr/>
    </dgm:pt>
    <dgm:pt modelId="{EF9860A7-C963-413A-B8FE-58F74C018C8B}" type="pres">
      <dgm:prSet presAssocID="{4A53E21D-FBF6-4128-A7A9-B840DD6A240A}" presName="Name1" presStyleCnt="0"/>
      <dgm:spPr/>
    </dgm:pt>
    <dgm:pt modelId="{CB19A363-F2E0-4E65-8890-84863B3E80F3}" type="pres">
      <dgm:prSet presAssocID="{B0614D82-AA6F-4E73-A1BC-047F627286D6}" presName="picture_1" presStyleCnt="0"/>
      <dgm:spPr/>
    </dgm:pt>
    <dgm:pt modelId="{3EA7BAFE-FFB8-421F-AD95-BCB76EA00608}" type="pres">
      <dgm:prSet presAssocID="{B0614D82-AA6F-4E73-A1BC-047F627286D6}" presName="pictureRepeatNode" presStyleLbl="alignImgPlace1" presStyleIdx="0" presStyleCnt="1" custLinFactNeighborX="26201" custLinFactNeighborY="196"/>
      <dgm:spPr/>
    </dgm:pt>
    <dgm:pt modelId="{6D3B5BB3-ACF3-4DB2-9085-6CB6516F0096}" type="pres">
      <dgm:prSet presAssocID="{2CDB1F72-A650-44C5-A8DB-F8308A382435}" presName="text_1" presStyleLbl="node1" presStyleIdx="0" presStyleCnt="0" custLinFactX="-31825" custLinFactNeighborX="-100000" custLinFactNeighborY="-69312">
        <dgm:presLayoutVars>
          <dgm:bulletEnabled val="1"/>
        </dgm:presLayoutVars>
      </dgm:prSet>
      <dgm:spPr/>
    </dgm:pt>
  </dgm:ptLst>
  <dgm:cxnLst>
    <dgm:cxn modelId="{C24E6923-778D-4CD1-BC1F-0570546F51B4}" srcId="{4A53E21D-FBF6-4128-A7A9-B840DD6A240A}" destId="{2CDB1F72-A650-44C5-A8DB-F8308A382435}" srcOrd="0" destOrd="0" parTransId="{01317252-B07D-42E1-AF92-2B1617A3F64B}" sibTransId="{B0614D82-AA6F-4E73-A1BC-047F627286D6}"/>
    <dgm:cxn modelId="{0624577B-FD2E-4AE0-9AFA-30BFE6098F3B}" type="presOf" srcId="{B0614D82-AA6F-4E73-A1BC-047F627286D6}" destId="{3EA7BAFE-FFB8-421F-AD95-BCB76EA00608}" srcOrd="0" destOrd="0" presId="urn:microsoft.com/office/officeart/2008/layout/CircularPictureCallout"/>
    <dgm:cxn modelId="{3A5E0DAA-9F46-4C19-B777-FBC6472CC666}" type="presOf" srcId="{4A53E21D-FBF6-4128-A7A9-B840DD6A240A}" destId="{49956FD8-6039-4620-9679-F27D347FB5DE}" srcOrd="0" destOrd="0" presId="urn:microsoft.com/office/officeart/2008/layout/CircularPictureCallout"/>
    <dgm:cxn modelId="{7E7184E1-69FA-49B9-BA29-CABE4190E564}" type="presOf" srcId="{2CDB1F72-A650-44C5-A8DB-F8308A382435}" destId="{6D3B5BB3-ACF3-4DB2-9085-6CB6516F0096}" srcOrd="0" destOrd="0" presId="urn:microsoft.com/office/officeart/2008/layout/CircularPictureCallout"/>
    <dgm:cxn modelId="{F3F75AED-458E-41B5-A79D-A382C8C8BA5A}" type="presParOf" srcId="{49956FD8-6039-4620-9679-F27D347FB5DE}" destId="{EF9860A7-C963-413A-B8FE-58F74C018C8B}" srcOrd="0" destOrd="0" presId="urn:microsoft.com/office/officeart/2008/layout/CircularPictureCallout"/>
    <dgm:cxn modelId="{16F102C3-7D32-4821-A92C-3F6CDC503144}" type="presParOf" srcId="{EF9860A7-C963-413A-B8FE-58F74C018C8B}" destId="{CB19A363-F2E0-4E65-8890-84863B3E80F3}" srcOrd="0" destOrd="0" presId="urn:microsoft.com/office/officeart/2008/layout/CircularPictureCallout"/>
    <dgm:cxn modelId="{E5284C00-2728-45E5-ACD7-2AE86F88B5CA}" type="presParOf" srcId="{CB19A363-F2E0-4E65-8890-84863B3E80F3}" destId="{3EA7BAFE-FFB8-421F-AD95-BCB76EA00608}" srcOrd="0" destOrd="0" presId="urn:microsoft.com/office/officeart/2008/layout/CircularPictureCallout"/>
    <dgm:cxn modelId="{7CA2060C-01A6-4996-A76E-8FAFED2EF767}" type="presParOf" srcId="{EF9860A7-C963-413A-B8FE-58F74C018C8B}" destId="{6D3B5BB3-ACF3-4DB2-9085-6CB6516F009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26C46D-F1E6-4B10-B2A5-B8FCF36493F3}" type="doc">
      <dgm:prSet loTypeId="urn:microsoft.com/office/officeart/2008/layout/CircularPictureCallout" loCatId="picture" qsTypeId="urn:microsoft.com/office/officeart/2005/8/quickstyle/3d3" qsCatId="3D" csTypeId="urn:microsoft.com/office/officeart/2005/8/colors/accent1_2" csCatId="accent1" phldr="1"/>
      <dgm:spPr/>
    </dgm:pt>
    <dgm:pt modelId="{B37CA1D2-AAE8-45DF-99FE-D29AFABCEEE0}">
      <dgm:prSet phldrT="[Text]" phldr="1"/>
      <dgm:spPr/>
      <dgm:t>
        <a:bodyPr/>
        <a:lstStyle/>
        <a:p>
          <a:endParaRPr lang="en-GB" dirty="0"/>
        </a:p>
      </dgm:t>
    </dgm:pt>
    <dgm:pt modelId="{02C7F0B0-62DD-4FE9-8F67-E9F269AD8E10}" type="parTrans" cxnId="{CD46CD39-31AE-41DF-9BC9-4C1788F6A0F4}">
      <dgm:prSet/>
      <dgm:spPr/>
      <dgm:t>
        <a:bodyPr/>
        <a:lstStyle/>
        <a:p>
          <a:endParaRPr lang="en-GB"/>
        </a:p>
      </dgm:t>
    </dgm:pt>
    <dgm:pt modelId="{3C537395-C9E9-4E71-913D-42AD66E2DB1D}" type="sibTrans" cxnId="{CD46CD39-31AE-41DF-9BC9-4C1788F6A0F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Flag of Germany.svg">
            <a:extLst>
              <a:ext uri="{FF2B5EF4-FFF2-40B4-BE49-F238E27FC236}">
                <a16:creationId xmlns:a16="http://schemas.microsoft.com/office/drawing/2014/main" id="{DA14298B-E70D-4537-993C-6C3619F25857}"/>
              </a:ext>
            </a:extLst>
          </dgm14:cNvPr>
        </a:ext>
      </dgm:extLst>
    </dgm:pt>
    <dgm:pt modelId="{584A047B-972C-4E8B-B92D-527F1FABAC1F}" type="pres">
      <dgm:prSet presAssocID="{F526C46D-F1E6-4B10-B2A5-B8FCF36493F3}" presName="Name0" presStyleCnt="0">
        <dgm:presLayoutVars>
          <dgm:chMax val="7"/>
          <dgm:chPref val="7"/>
          <dgm:dir/>
        </dgm:presLayoutVars>
      </dgm:prSet>
      <dgm:spPr/>
    </dgm:pt>
    <dgm:pt modelId="{E83E20E6-F6F1-4C57-8FF0-0EC3C12EC693}" type="pres">
      <dgm:prSet presAssocID="{F526C46D-F1E6-4B10-B2A5-B8FCF36493F3}" presName="Name1" presStyleCnt="0"/>
      <dgm:spPr/>
    </dgm:pt>
    <dgm:pt modelId="{F04D2511-58A7-4F6D-9239-1D97C2446604}" type="pres">
      <dgm:prSet presAssocID="{3C537395-C9E9-4E71-913D-42AD66E2DB1D}" presName="picture_1" presStyleCnt="0"/>
      <dgm:spPr/>
    </dgm:pt>
    <dgm:pt modelId="{36A2E1CE-57F6-49C5-838D-9A4E6331E2A6}" type="pres">
      <dgm:prSet presAssocID="{3C537395-C9E9-4E71-913D-42AD66E2DB1D}" presName="pictureRepeatNode" presStyleLbl="alignImgPlace1" presStyleIdx="0" presStyleCnt="1" custLinFactNeighborX="-31118" custLinFactNeighborY="-20119"/>
      <dgm:spPr/>
    </dgm:pt>
    <dgm:pt modelId="{79E0F009-769A-4E89-8CFB-BCDCE26B4B8C}" type="pres">
      <dgm:prSet presAssocID="{B37CA1D2-AAE8-45DF-99FE-D29AFABCEEE0}" presName="text_1" presStyleLbl="node1" presStyleIdx="0" presStyleCnt="0" custLinFactX="24123" custLinFactNeighborX="100000" custLinFactNeighborY="29915">
        <dgm:presLayoutVars>
          <dgm:bulletEnabled val="1"/>
        </dgm:presLayoutVars>
      </dgm:prSet>
      <dgm:spPr/>
    </dgm:pt>
  </dgm:ptLst>
  <dgm:cxnLst>
    <dgm:cxn modelId="{CD46CD39-31AE-41DF-9BC9-4C1788F6A0F4}" srcId="{F526C46D-F1E6-4B10-B2A5-B8FCF36493F3}" destId="{B37CA1D2-AAE8-45DF-99FE-D29AFABCEEE0}" srcOrd="0" destOrd="0" parTransId="{02C7F0B0-62DD-4FE9-8F67-E9F269AD8E10}" sibTransId="{3C537395-C9E9-4E71-913D-42AD66E2DB1D}"/>
    <dgm:cxn modelId="{CA754992-3070-49C6-8B67-45AB2590A8E4}" type="presOf" srcId="{3C537395-C9E9-4E71-913D-42AD66E2DB1D}" destId="{36A2E1CE-57F6-49C5-838D-9A4E6331E2A6}" srcOrd="0" destOrd="0" presId="urn:microsoft.com/office/officeart/2008/layout/CircularPictureCallout"/>
    <dgm:cxn modelId="{D0071FA0-7C77-4E5D-83AE-D1E9F97028A4}" type="presOf" srcId="{F526C46D-F1E6-4B10-B2A5-B8FCF36493F3}" destId="{584A047B-972C-4E8B-B92D-527F1FABAC1F}" srcOrd="0" destOrd="0" presId="urn:microsoft.com/office/officeart/2008/layout/CircularPictureCallout"/>
    <dgm:cxn modelId="{F394F6BF-7BC8-4540-88BB-92FBB77F7E38}" type="presOf" srcId="{B37CA1D2-AAE8-45DF-99FE-D29AFABCEEE0}" destId="{79E0F009-769A-4E89-8CFB-BCDCE26B4B8C}" srcOrd="0" destOrd="0" presId="urn:microsoft.com/office/officeart/2008/layout/CircularPictureCallout"/>
    <dgm:cxn modelId="{F9CC3AF0-2EA2-4DF0-8AE6-50BC0185CB1F}" type="presParOf" srcId="{584A047B-972C-4E8B-B92D-527F1FABAC1F}" destId="{E83E20E6-F6F1-4C57-8FF0-0EC3C12EC693}" srcOrd="0" destOrd="0" presId="urn:microsoft.com/office/officeart/2008/layout/CircularPictureCallout"/>
    <dgm:cxn modelId="{8E3DFE00-044F-49FB-98DA-16A4CE9811B4}" type="presParOf" srcId="{E83E20E6-F6F1-4C57-8FF0-0EC3C12EC693}" destId="{F04D2511-58A7-4F6D-9239-1D97C2446604}" srcOrd="0" destOrd="0" presId="urn:microsoft.com/office/officeart/2008/layout/CircularPictureCallout"/>
    <dgm:cxn modelId="{A9A1BAA0-1B60-40E4-B58B-92DAAB7BD988}" type="presParOf" srcId="{F04D2511-58A7-4F6D-9239-1D97C2446604}" destId="{36A2E1CE-57F6-49C5-838D-9A4E6331E2A6}" srcOrd="0" destOrd="0" presId="urn:microsoft.com/office/officeart/2008/layout/CircularPictureCallout"/>
    <dgm:cxn modelId="{A96556DF-04EE-470E-8275-247FD0483FF9}" type="presParOf" srcId="{E83E20E6-F6F1-4C57-8FF0-0EC3C12EC693}" destId="{79E0F009-769A-4E89-8CFB-BCDCE26B4B8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529454-B663-4270-B91B-90A93104398D}" type="doc">
      <dgm:prSet loTypeId="urn:microsoft.com/office/officeart/2008/layout/CircularPictureCallout" loCatId="picture" qsTypeId="urn:microsoft.com/office/officeart/2005/8/quickstyle/3d3" qsCatId="3D" csTypeId="urn:microsoft.com/office/officeart/2005/8/colors/accent1_2" csCatId="accent1"/>
      <dgm:spPr/>
    </dgm:pt>
    <dgm:pt modelId="{8CE1AE59-22FC-41FB-874E-B4797573B029}">
      <dgm:prSet phldrT="[Text]" phldr="1"/>
      <dgm:spPr/>
      <dgm:t>
        <a:bodyPr/>
        <a:lstStyle/>
        <a:p>
          <a:endParaRPr lang="en-GB" dirty="0"/>
        </a:p>
      </dgm:t>
    </dgm:pt>
    <dgm:pt modelId="{7048D7A2-B859-4C26-9716-8F20DFBC0561}" type="sibTrans" cxnId="{E1158539-A1AE-4B34-BA91-1C16A6B6512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Flag of the United States of America">
            <a:extLst>
              <a:ext uri="{FF2B5EF4-FFF2-40B4-BE49-F238E27FC236}">
                <a16:creationId xmlns:a16="http://schemas.microsoft.com/office/drawing/2014/main" id="{85753711-7629-4E6F-A90F-874E3DE7FF84}"/>
              </a:ext>
            </a:extLst>
          </dgm14:cNvPr>
        </a:ext>
      </dgm:extLst>
    </dgm:pt>
    <dgm:pt modelId="{07D3C892-E041-4968-8BDC-BCAC7DB0BFF1}" type="parTrans" cxnId="{E1158539-A1AE-4B34-BA91-1C16A6B65122}">
      <dgm:prSet/>
      <dgm:spPr/>
      <dgm:t>
        <a:bodyPr/>
        <a:lstStyle/>
        <a:p>
          <a:endParaRPr lang="en-GB"/>
        </a:p>
      </dgm:t>
    </dgm:pt>
    <dgm:pt modelId="{256C08E6-9705-44EF-AC2E-DAC176A8E541}" type="pres">
      <dgm:prSet presAssocID="{5D529454-B663-4270-B91B-90A93104398D}" presName="Name0" presStyleCnt="0">
        <dgm:presLayoutVars>
          <dgm:chMax val="7"/>
          <dgm:chPref val="7"/>
          <dgm:dir/>
        </dgm:presLayoutVars>
      </dgm:prSet>
      <dgm:spPr/>
    </dgm:pt>
    <dgm:pt modelId="{D3B8135B-901A-43AC-B6BD-67CC009428C2}" type="pres">
      <dgm:prSet presAssocID="{5D529454-B663-4270-B91B-90A93104398D}" presName="Name1" presStyleCnt="0"/>
      <dgm:spPr/>
    </dgm:pt>
    <dgm:pt modelId="{3D222D76-FB2F-4A6B-AFA1-9E3AAF32372D}" type="pres">
      <dgm:prSet presAssocID="{7048D7A2-B859-4C26-9716-8F20DFBC0561}" presName="picture_1" presStyleCnt="0"/>
      <dgm:spPr/>
    </dgm:pt>
    <dgm:pt modelId="{2B4D11D4-8188-4EA8-B009-C61F5F95B713}" type="pres">
      <dgm:prSet presAssocID="{7048D7A2-B859-4C26-9716-8F20DFBC0561}" presName="pictureRepeatNode" presStyleLbl="alignImgPlace1" presStyleIdx="0" presStyleCnt="1" custLinFactNeighborX="-65479" custLinFactNeighborY="-86779"/>
      <dgm:spPr/>
    </dgm:pt>
    <dgm:pt modelId="{021432CD-AB50-4290-88C2-FDAB913272B6}" type="pres">
      <dgm:prSet presAssocID="{8CE1AE59-22FC-41FB-874E-B4797573B029}" presName="text_1" presStyleLbl="node1" presStyleIdx="0" presStyleCnt="0" custLinFactY="13421" custLinFactNeighborX="1610" custLinFactNeighborY="100000">
        <dgm:presLayoutVars>
          <dgm:bulletEnabled val="1"/>
        </dgm:presLayoutVars>
      </dgm:prSet>
      <dgm:spPr/>
    </dgm:pt>
  </dgm:ptLst>
  <dgm:cxnLst>
    <dgm:cxn modelId="{E1158539-A1AE-4B34-BA91-1C16A6B65122}" srcId="{5D529454-B663-4270-B91B-90A93104398D}" destId="{8CE1AE59-22FC-41FB-874E-B4797573B029}" srcOrd="0" destOrd="0" parTransId="{07D3C892-E041-4968-8BDC-BCAC7DB0BFF1}" sibTransId="{7048D7A2-B859-4C26-9716-8F20DFBC0561}"/>
    <dgm:cxn modelId="{6282C65D-C8D6-4BEF-BD85-812FE7C71295}" type="presOf" srcId="{5D529454-B663-4270-B91B-90A93104398D}" destId="{256C08E6-9705-44EF-AC2E-DAC176A8E541}" srcOrd="0" destOrd="0" presId="urn:microsoft.com/office/officeart/2008/layout/CircularPictureCallout"/>
    <dgm:cxn modelId="{3859BEA1-A830-4BE6-BD1D-8E75EC37E2CE}" type="presOf" srcId="{8CE1AE59-22FC-41FB-874E-B4797573B029}" destId="{021432CD-AB50-4290-88C2-FDAB913272B6}" srcOrd="0" destOrd="0" presId="urn:microsoft.com/office/officeart/2008/layout/CircularPictureCallout"/>
    <dgm:cxn modelId="{41DE01C5-9CD4-485B-A6B3-0DE151B20D67}" type="presOf" srcId="{7048D7A2-B859-4C26-9716-8F20DFBC0561}" destId="{2B4D11D4-8188-4EA8-B009-C61F5F95B713}" srcOrd="0" destOrd="0" presId="urn:microsoft.com/office/officeart/2008/layout/CircularPictureCallout"/>
    <dgm:cxn modelId="{09250783-D12D-4BBA-B424-5A9C30770F7E}" type="presParOf" srcId="{256C08E6-9705-44EF-AC2E-DAC176A8E541}" destId="{D3B8135B-901A-43AC-B6BD-67CC009428C2}" srcOrd="0" destOrd="0" presId="urn:microsoft.com/office/officeart/2008/layout/CircularPictureCallout"/>
    <dgm:cxn modelId="{33D2F7A9-5A40-446D-8C28-0B05A9BAE7D2}" type="presParOf" srcId="{D3B8135B-901A-43AC-B6BD-67CC009428C2}" destId="{3D222D76-FB2F-4A6B-AFA1-9E3AAF32372D}" srcOrd="0" destOrd="0" presId="urn:microsoft.com/office/officeart/2008/layout/CircularPictureCallout"/>
    <dgm:cxn modelId="{86B45F23-5EED-4D21-B1D5-16E68FFC2374}" type="presParOf" srcId="{3D222D76-FB2F-4A6B-AFA1-9E3AAF32372D}" destId="{2B4D11D4-8188-4EA8-B009-C61F5F95B713}" srcOrd="0" destOrd="0" presId="urn:microsoft.com/office/officeart/2008/layout/CircularPictureCallout"/>
    <dgm:cxn modelId="{2F4C8E2F-FC4B-4499-A63D-625D5FEADD9F}" type="presParOf" srcId="{D3B8135B-901A-43AC-B6BD-67CC009428C2}" destId="{021432CD-AB50-4290-88C2-FDAB913272B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70B5FC-951D-4E0B-A634-49D8C2C4B7DC}" type="doc">
      <dgm:prSet loTypeId="urn:microsoft.com/office/officeart/2008/layout/CircularPictureCallout" loCatId="picture" qsTypeId="urn:microsoft.com/office/officeart/2005/8/quickstyle/3d3" qsCatId="3D" csTypeId="urn:microsoft.com/office/officeart/2005/8/colors/accent1_2" csCatId="accent1"/>
      <dgm:spPr/>
    </dgm:pt>
    <dgm:pt modelId="{384475B1-DC89-474F-820B-53397D1752F7}">
      <dgm:prSet phldrT="[Text]" phldr="1"/>
      <dgm:spPr/>
      <dgm:t>
        <a:bodyPr/>
        <a:lstStyle/>
        <a:p>
          <a:endParaRPr lang="en-GB" dirty="0"/>
        </a:p>
      </dgm:t>
    </dgm:pt>
    <dgm:pt modelId="{EB7BB097-772D-41A5-8105-6876E68D5C03}" type="parTrans" cxnId="{8F10BFE9-A76C-47C4-94B5-CD6250217220}">
      <dgm:prSet/>
      <dgm:spPr/>
      <dgm:t>
        <a:bodyPr/>
        <a:lstStyle/>
        <a:p>
          <a:endParaRPr lang="en-GB"/>
        </a:p>
      </dgm:t>
    </dgm:pt>
    <dgm:pt modelId="{A9909BD0-349C-4D3E-B358-B5BCDCCD7FAC}" type="sibTrans" cxnId="{8F10BFE9-A76C-47C4-94B5-CD625021722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Flag of the United Kingdom.svg">
            <a:extLst>
              <a:ext uri="{FF2B5EF4-FFF2-40B4-BE49-F238E27FC236}">
                <a16:creationId xmlns:a16="http://schemas.microsoft.com/office/drawing/2014/main" id="{57716897-335E-4783-A8F0-C62D7378A751}"/>
              </a:ext>
            </a:extLst>
          </dgm14:cNvPr>
        </a:ext>
      </dgm:extLst>
    </dgm:pt>
    <dgm:pt modelId="{201264A2-3EB5-4FC3-9735-2929BCA3F8FE}" type="pres">
      <dgm:prSet presAssocID="{5570B5FC-951D-4E0B-A634-49D8C2C4B7DC}" presName="Name0" presStyleCnt="0">
        <dgm:presLayoutVars>
          <dgm:chMax val="7"/>
          <dgm:chPref val="7"/>
          <dgm:dir/>
        </dgm:presLayoutVars>
      </dgm:prSet>
      <dgm:spPr/>
    </dgm:pt>
    <dgm:pt modelId="{63FC695F-6F17-4692-88C7-384F9E7119E2}" type="pres">
      <dgm:prSet presAssocID="{5570B5FC-951D-4E0B-A634-49D8C2C4B7DC}" presName="Name1" presStyleCnt="0"/>
      <dgm:spPr/>
    </dgm:pt>
    <dgm:pt modelId="{AD83202E-19E4-484B-A55B-B6EFB14021FA}" type="pres">
      <dgm:prSet presAssocID="{A9909BD0-349C-4D3E-B358-B5BCDCCD7FAC}" presName="picture_1" presStyleCnt="0"/>
      <dgm:spPr/>
    </dgm:pt>
    <dgm:pt modelId="{0AC95040-BFF2-49D2-91CB-DEF17433F7F3}" type="pres">
      <dgm:prSet presAssocID="{A9909BD0-349C-4D3E-B358-B5BCDCCD7FAC}" presName="pictureRepeatNode" presStyleLbl="alignImgPlace1" presStyleIdx="0" presStyleCnt="1" custLinFactNeighborX="-18045" custLinFactNeighborY="2625"/>
      <dgm:spPr/>
    </dgm:pt>
    <dgm:pt modelId="{667E4160-B1AB-41F7-A044-A43538C13F6F}" type="pres">
      <dgm:prSet presAssocID="{384475B1-DC89-474F-820B-53397D1752F7}" presName="text_1" presStyleLbl="node1" presStyleIdx="0" presStyleCnt="0" custLinFactY="-41181" custLinFactNeighborX="99298" custLinFactNeighborY="-100000">
        <dgm:presLayoutVars>
          <dgm:bulletEnabled val="1"/>
        </dgm:presLayoutVars>
      </dgm:prSet>
      <dgm:spPr/>
    </dgm:pt>
  </dgm:ptLst>
  <dgm:cxnLst>
    <dgm:cxn modelId="{6E6F0F6C-2D36-4937-9805-F62C7357F5C6}" type="presOf" srcId="{A9909BD0-349C-4D3E-B358-B5BCDCCD7FAC}" destId="{0AC95040-BFF2-49D2-91CB-DEF17433F7F3}" srcOrd="0" destOrd="0" presId="urn:microsoft.com/office/officeart/2008/layout/CircularPictureCallout"/>
    <dgm:cxn modelId="{FB33DA97-E8FA-481A-A90D-92F3313CD448}" type="presOf" srcId="{384475B1-DC89-474F-820B-53397D1752F7}" destId="{667E4160-B1AB-41F7-A044-A43538C13F6F}" srcOrd="0" destOrd="0" presId="urn:microsoft.com/office/officeart/2008/layout/CircularPictureCallout"/>
    <dgm:cxn modelId="{F73012A7-672A-47FE-B658-76C3DF133290}" type="presOf" srcId="{5570B5FC-951D-4E0B-A634-49D8C2C4B7DC}" destId="{201264A2-3EB5-4FC3-9735-2929BCA3F8FE}" srcOrd="0" destOrd="0" presId="urn:microsoft.com/office/officeart/2008/layout/CircularPictureCallout"/>
    <dgm:cxn modelId="{8F10BFE9-A76C-47C4-94B5-CD6250217220}" srcId="{5570B5FC-951D-4E0B-A634-49D8C2C4B7DC}" destId="{384475B1-DC89-474F-820B-53397D1752F7}" srcOrd="0" destOrd="0" parTransId="{EB7BB097-772D-41A5-8105-6876E68D5C03}" sibTransId="{A9909BD0-349C-4D3E-B358-B5BCDCCD7FAC}"/>
    <dgm:cxn modelId="{2E02A14C-E1E4-4E6F-86A8-908ADD774F13}" type="presParOf" srcId="{201264A2-3EB5-4FC3-9735-2929BCA3F8FE}" destId="{63FC695F-6F17-4692-88C7-384F9E7119E2}" srcOrd="0" destOrd="0" presId="urn:microsoft.com/office/officeart/2008/layout/CircularPictureCallout"/>
    <dgm:cxn modelId="{C5515DF5-E08B-4E6A-BF36-97863AD2A7CA}" type="presParOf" srcId="{63FC695F-6F17-4692-88C7-384F9E7119E2}" destId="{AD83202E-19E4-484B-A55B-B6EFB14021FA}" srcOrd="0" destOrd="0" presId="urn:microsoft.com/office/officeart/2008/layout/CircularPictureCallout"/>
    <dgm:cxn modelId="{201C744D-ADE0-4007-9C65-8412207703DC}" type="presParOf" srcId="{AD83202E-19E4-484B-A55B-B6EFB14021FA}" destId="{0AC95040-BFF2-49D2-91CB-DEF17433F7F3}" srcOrd="0" destOrd="0" presId="urn:microsoft.com/office/officeart/2008/layout/CircularPictureCallout"/>
    <dgm:cxn modelId="{76F50A62-A838-448E-8073-39D7980FA69D}" type="presParOf" srcId="{63FC695F-6F17-4692-88C7-384F9E7119E2}" destId="{667E4160-B1AB-41F7-A044-A43538C13F6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53E21D-FBF6-4128-A7A9-B840DD6A240A}" type="doc">
      <dgm:prSet loTypeId="urn:microsoft.com/office/officeart/2008/layout/CircularPictureCallout" loCatId="picture" qsTypeId="urn:microsoft.com/office/officeart/2005/8/quickstyle/3d3" qsCatId="3D" csTypeId="urn:microsoft.com/office/officeart/2005/8/colors/accent1_2" csCatId="accent1"/>
      <dgm:spPr/>
    </dgm:pt>
    <dgm:pt modelId="{2CDB1F72-A650-44C5-A8DB-F8308A382435}">
      <dgm:prSet phldrT="[Text]" phldr="1"/>
      <dgm:spPr/>
      <dgm:t>
        <a:bodyPr/>
        <a:lstStyle/>
        <a:p>
          <a:endParaRPr lang="en-GB" dirty="0"/>
        </a:p>
      </dgm:t>
    </dgm:pt>
    <dgm:pt modelId="{01317252-B07D-42E1-AF92-2B1617A3F64B}" type="parTrans" cxnId="{C24E6923-778D-4CD1-BC1F-0570546F51B4}">
      <dgm:prSet/>
      <dgm:spPr/>
      <dgm:t>
        <a:bodyPr/>
        <a:lstStyle/>
        <a:p>
          <a:endParaRPr lang="en-GB"/>
        </a:p>
      </dgm:t>
    </dgm:pt>
    <dgm:pt modelId="{B0614D82-AA6F-4E73-A1BC-047F627286D6}" type="sibTrans" cxnId="{C24E6923-778D-4CD1-BC1F-0570546F51B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Flag of Canada (Pantone).svg">
            <a:extLst>
              <a:ext uri="{FF2B5EF4-FFF2-40B4-BE49-F238E27FC236}">
                <a16:creationId xmlns:a16="http://schemas.microsoft.com/office/drawing/2014/main" id="{B3096798-9158-46FA-B8A5-1EE89BBB5C54}"/>
              </a:ext>
            </a:extLst>
          </dgm14:cNvPr>
        </a:ext>
      </dgm:extLst>
    </dgm:pt>
    <dgm:pt modelId="{49956FD8-6039-4620-9679-F27D347FB5DE}" type="pres">
      <dgm:prSet presAssocID="{4A53E21D-FBF6-4128-A7A9-B840DD6A240A}" presName="Name0" presStyleCnt="0">
        <dgm:presLayoutVars>
          <dgm:chMax val="7"/>
          <dgm:chPref val="7"/>
          <dgm:dir/>
        </dgm:presLayoutVars>
      </dgm:prSet>
      <dgm:spPr/>
    </dgm:pt>
    <dgm:pt modelId="{EF9860A7-C963-413A-B8FE-58F74C018C8B}" type="pres">
      <dgm:prSet presAssocID="{4A53E21D-FBF6-4128-A7A9-B840DD6A240A}" presName="Name1" presStyleCnt="0"/>
      <dgm:spPr/>
    </dgm:pt>
    <dgm:pt modelId="{CB19A363-F2E0-4E65-8890-84863B3E80F3}" type="pres">
      <dgm:prSet presAssocID="{B0614D82-AA6F-4E73-A1BC-047F627286D6}" presName="picture_1" presStyleCnt="0"/>
      <dgm:spPr/>
    </dgm:pt>
    <dgm:pt modelId="{3EA7BAFE-FFB8-421F-AD95-BCB76EA00608}" type="pres">
      <dgm:prSet presAssocID="{B0614D82-AA6F-4E73-A1BC-047F627286D6}" presName="pictureRepeatNode" presStyleLbl="alignImgPlace1" presStyleIdx="0" presStyleCnt="1" custLinFactNeighborX="26201" custLinFactNeighborY="196"/>
      <dgm:spPr/>
    </dgm:pt>
    <dgm:pt modelId="{6D3B5BB3-ACF3-4DB2-9085-6CB6516F0096}" type="pres">
      <dgm:prSet presAssocID="{2CDB1F72-A650-44C5-A8DB-F8308A382435}" presName="text_1" presStyleLbl="node1" presStyleIdx="0" presStyleCnt="0" custLinFactX="-31825" custLinFactNeighborX="-100000" custLinFactNeighborY="-69312">
        <dgm:presLayoutVars>
          <dgm:bulletEnabled val="1"/>
        </dgm:presLayoutVars>
      </dgm:prSet>
      <dgm:spPr/>
    </dgm:pt>
  </dgm:ptLst>
  <dgm:cxnLst>
    <dgm:cxn modelId="{C24E6923-778D-4CD1-BC1F-0570546F51B4}" srcId="{4A53E21D-FBF6-4128-A7A9-B840DD6A240A}" destId="{2CDB1F72-A650-44C5-A8DB-F8308A382435}" srcOrd="0" destOrd="0" parTransId="{01317252-B07D-42E1-AF92-2B1617A3F64B}" sibTransId="{B0614D82-AA6F-4E73-A1BC-047F627286D6}"/>
    <dgm:cxn modelId="{0624577B-FD2E-4AE0-9AFA-30BFE6098F3B}" type="presOf" srcId="{B0614D82-AA6F-4E73-A1BC-047F627286D6}" destId="{3EA7BAFE-FFB8-421F-AD95-BCB76EA00608}" srcOrd="0" destOrd="0" presId="urn:microsoft.com/office/officeart/2008/layout/CircularPictureCallout"/>
    <dgm:cxn modelId="{3A5E0DAA-9F46-4C19-B777-FBC6472CC666}" type="presOf" srcId="{4A53E21D-FBF6-4128-A7A9-B840DD6A240A}" destId="{49956FD8-6039-4620-9679-F27D347FB5DE}" srcOrd="0" destOrd="0" presId="urn:microsoft.com/office/officeart/2008/layout/CircularPictureCallout"/>
    <dgm:cxn modelId="{7E7184E1-69FA-49B9-BA29-CABE4190E564}" type="presOf" srcId="{2CDB1F72-A650-44C5-A8DB-F8308A382435}" destId="{6D3B5BB3-ACF3-4DB2-9085-6CB6516F0096}" srcOrd="0" destOrd="0" presId="urn:microsoft.com/office/officeart/2008/layout/CircularPictureCallout"/>
    <dgm:cxn modelId="{F3F75AED-458E-41B5-A79D-A382C8C8BA5A}" type="presParOf" srcId="{49956FD8-6039-4620-9679-F27D347FB5DE}" destId="{EF9860A7-C963-413A-B8FE-58F74C018C8B}" srcOrd="0" destOrd="0" presId="urn:microsoft.com/office/officeart/2008/layout/CircularPictureCallout"/>
    <dgm:cxn modelId="{16F102C3-7D32-4821-A92C-3F6CDC503144}" type="presParOf" srcId="{EF9860A7-C963-413A-B8FE-58F74C018C8B}" destId="{CB19A363-F2E0-4E65-8890-84863B3E80F3}" srcOrd="0" destOrd="0" presId="urn:microsoft.com/office/officeart/2008/layout/CircularPictureCallout"/>
    <dgm:cxn modelId="{E5284C00-2728-45E5-ACD7-2AE86F88B5CA}" type="presParOf" srcId="{CB19A363-F2E0-4E65-8890-84863B3E80F3}" destId="{3EA7BAFE-FFB8-421F-AD95-BCB76EA00608}" srcOrd="0" destOrd="0" presId="urn:microsoft.com/office/officeart/2008/layout/CircularPictureCallout"/>
    <dgm:cxn modelId="{7CA2060C-01A6-4996-A76E-8FAFED2EF767}" type="presParOf" srcId="{EF9860A7-C963-413A-B8FE-58F74C018C8B}" destId="{6D3B5BB3-ACF3-4DB2-9085-6CB6516F009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26C46D-F1E6-4B10-B2A5-B8FCF36493F3}" type="doc">
      <dgm:prSet loTypeId="urn:microsoft.com/office/officeart/2008/layout/CircularPictureCallout" loCatId="picture" qsTypeId="urn:microsoft.com/office/officeart/2005/8/quickstyle/3d3" qsCatId="3D" csTypeId="urn:microsoft.com/office/officeart/2005/8/colors/accent1_2" csCatId="accent1" phldr="1"/>
      <dgm:spPr/>
    </dgm:pt>
    <dgm:pt modelId="{B37CA1D2-AAE8-45DF-99FE-D29AFABCEEE0}">
      <dgm:prSet phldrT="[Text]" phldr="1"/>
      <dgm:spPr/>
      <dgm:t>
        <a:bodyPr/>
        <a:lstStyle/>
        <a:p>
          <a:endParaRPr lang="en-GB" dirty="0"/>
        </a:p>
      </dgm:t>
    </dgm:pt>
    <dgm:pt modelId="{02C7F0B0-62DD-4FE9-8F67-E9F269AD8E10}" type="parTrans" cxnId="{CD46CD39-31AE-41DF-9BC9-4C1788F6A0F4}">
      <dgm:prSet/>
      <dgm:spPr/>
      <dgm:t>
        <a:bodyPr/>
        <a:lstStyle/>
        <a:p>
          <a:endParaRPr lang="en-GB"/>
        </a:p>
      </dgm:t>
    </dgm:pt>
    <dgm:pt modelId="{3C537395-C9E9-4E71-913D-42AD66E2DB1D}" type="sibTrans" cxnId="{CD46CD39-31AE-41DF-9BC9-4C1788F6A0F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Flag of Germany.svg">
            <a:extLst>
              <a:ext uri="{FF2B5EF4-FFF2-40B4-BE49-F238E27FC236}">
                <a16:creationId xmlns:a16="http://schemas.microsoft.com/office/drawing/2014/main" id="{DA14298B-E70D-4537-993C-6C3619F25857}"/>
              </a:ext>
            </a:extLst>
          </dgm14:cNvPr>
        </a:ext>
      </dgm:extLst>
    </dgm:pt>
    <dgm:pt modelId="{584A047B-972C-4E8B-B92D-527F1FABAC1F}" type="pres">
      <dgm:prSet presAssocID="{F526C46D-F1E6-4B10-B2A5-B8FCF36493F3}" presName="Name0" presStyleCnt="0">
        <dgm:presLayoutVars>
          <dgm:chMax val="7"/>
          <dgm:chPref val="7"/>
          <dgm:dir/>
        </dgm:presLayoutVars>
      </dgm:prSet>
      <dgm:spPr/>
    </dgm:pt>
    <dgm:pt modelId="{E83E20E6-F6F1-4C57-8FF0-0EC3C12EC693}" type="pres">
      <dgm:prSet presAssocID="{F526C46D-F1E6-4B10-B2A5-B8FCF36493F3}" presName="Name1" presStyleCnt="0"/>
      <dgm:spPr/>
    </dgm:pt>
    <dgm:pt modelId="{F04D2511-58A7-4F6D-9239-1D97C2446604}" type="pres">
      <dgm:prSet presAssocID="{3C537395-C9E9-4E71-913D-42AD66E2DB1D}" presName="picture_1" presStyleCnt="0"/>
      <dgm:spPr/>
    </dgm:pt>
    <dgm:pt modelId="{36A2E1CE-57F6-49C5-838D-9A4E6331E2A6}" type="pres">
      <dgm:prSet presAssocID="{3C537395-C9E9-4E71-913D-42AD66E2DB1D}" presName="pictureRepeatNode" presStyleLbl="alignImgPlace1" presStyleIdx="0" presStyleCnt="1" custLinFactNeighborX="-31118" custLinFactNeighborY="-20119"/>
      <dgm:spPr/>
    </dgm:pt>
    <dgm:pt modelId="{79E0F009-769A-4E89-8CFB-BCDCE26B4B8C}" type="pres">
      <dgm:prSet presAssocID="{B37CA1D2-AAE8-45DF-99FE-D29AFABCEEE0}" presName="text_1" presStyleLbl="node1" presStyleIdx="0" presStyleCnt="0" custLinFactX="24123" custLinFactNeighborX="100000" custLinFactNeighborY="29915">
        <dgm:presLayoutVars>
          <dgm:bulletEnabled val="1"/>
        </dgm:presLayoutVars>
      </dgm:prSet>
      <dgm:spPr/>
    </dgm:pt>
  </dgm:ptLst>
  <dgm:cxnLst>
    <dgm:cxn modelId="{CD46CD39-31AE-41DF-9BC9-4C1788F6A0F4}" srcId="{F526C46D-F1E6-4B10-B2A5-B8FCF36493F3}" destId="{B37CA1D2-AAE8-45DF-99FE-D29AFABCEEE0}" srcOrd="0" destOrd="0" parTransId="{02C7F0B0-62DD-4FE9-8F67-E9F269AD8E10}" sibTransId="{3C537395-C9E9-4E71-913D-42AD66E2DB1D}"/>
    <dgm:cxn modelId="{CA754992-3070-49C6-8B67-45AB2590A8E4}" type="presOf" srcId="{3C537395-C9E9-4E71-913D-42AD66E2DB1D}" destId="{36A2E1CE-57F6-49C5-838D-9A4E6331E2A6}" srcOrd="0" destOrd="0" presId="urn:microsoft.com/office/officeart/2008/layout/CircularPictureCallout"/>
    <dgm:cxn modelId="{D0071FA0-7C77-4E5D-83AE-D1E9F97028A4}" type="presOf" srcId="{F526C46D-F1E6-4B10-B2A5-B8FCF36493F3}" destId="{584A047B-972C-4E8B-B92D-527F1FABAC1F}" srcOrd="0" destOrd="0" presId="urn:microsoft.com/office/officeart/2008/layout/CircularPictureCallout"/>
    <dgm:cxn modelId="{F394F6BF-7BC8-4540-88BB-92FBB77F7E38}" type="presOf" srcId="{B37CA1D2-AAE8-45DF-99FE-D29AFABCEEE0}" destId="{79E0F009-769A-4E89-8CFB-BCDCE26B4B8C}" srcOrd="0" destOrd="0" presId="urn:microsoft.com/office/officeart/2008/layout/CircularPictureCallout"/>
    <dgm:cxn modelId="{F9CC3AF0-2EA2-4DF0-8AE6-50BC0185CB1F}" type="presParOf" srcId="{584A047B-972C-4E8B-B92D-527F1FABAC1F}" destId="{E83E20E6-F6F1-4C57-8FF0-0EC3C12EC693}" srcOrd="0" destOrd="0" presId="urn:microsoft.com/office/officeart/2008/layout/CircularPictureCallout"/>
    <dgm:cxn modelId="{8E3DFE00-044F-49FB-98DA-16A4CE9811B4}" type="presParOf" srcId="{E83E20E6-F6F1-4C57-8FF0-0EC3C12EC693}" destId="{F04D2511-58A7-4F6D-9239-1D97C2446604}" srcOrd="0" destOrd="0" presId="urn:microsoft.com/office/officeart/2008/layout/CircularPictureCallout"/>
    <dgm:cxn modelId="{A9A1BAA0-1B60-40E4-B58B-92DAAB7BD988}" type="presParOf" srcId="{F04D2511-58A7-4F6D-9239-1D97C2446604}" destId="{36A2E1CE-57F6-49C5-838D-9A4E6331E2A6}" srcOrd="0" destOrd="0" presId="urn:microsoft.com/office/officeart/2008/layout/CircularPictureCallout"/>
    <dgm:cxn modelId="{A96556DF-04EE-470E-8275-247FD0483FF9}" type="presParOf" srcId="{E83E20E6-F6F1-4C57-8FF0-0EC3C12EC693}" destId="{79E0F009-769A-4E89-8CFB-BCDCE26B4B8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D11D4-8188-4EA8-B009-C61F5F95B713}">
      <dsp:nvSpPr>
        <dsp:cNvPr id="0" name=""/>
        <dsp:cNvSpPr/>
      </dsp:nvSpPr>
      <dsp:spPr>
        <a:xfrm>
          <a:off x="0" y="0"/>
          <a:ext cx="1210242" cy="12102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1432CD-AB50-4290-88C2-FDAB913272B6}">
      <dsp:nvSpPr>
        <dsp:cNvPr id="0" name=""/>
        <dsp:cNvSpPr/>
      </dsp:nvSpPr>
      <dsp:spPr>
        <a:xfrm>
          <a:off x="835435" y="1388120"/>
          <a:ext cx="774555" cy="39938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835435" y="1388120"/>
        <a:ext cx="774555" cy="399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95040-BFF2-49D2-91CB-DEF17433F7F3}">
      <dsp:nvSpPr>
        <dsp:cNvPr id="0" name=""/>
        <dsp:cNvSpPr/>
      </dsp:nvSpPr>
      <dsp:spPr>
        <a:xfrm>
          <a:off x="465333" y="0"/>
          <a:ext cx="1219200" cy="12192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7E4160-B1AB-41F7-A044-A43538C13F6F}">
      <dsp:nvSpPr>
        <dsp:cNvPr id="0" name=""/>
        <dsp:cNvSpPr/>
      </dsp:nvSpPr>
      <dsp:spPr>
        <a:xfrm>
          <a:off x="1679604" y="79373"/>
          <a:ext cx="780288" cy="40233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679604" y="79373"/>
        <a:ext cx="780288" cy="402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7BAFE-FFB8-421F-AD95-BCB76EA00608}">
      <dsp:nvSpPr>
        <dsp:cNvPr id="0" name=""/>
        <dsp:cNvSpPr/>
      </dsp:nvSpPr>
      <dsp:spPr>
        <a:xfrm>
          <a:off x="925413" y="4761"/>
          <a:ext cx="1214437" cy="12144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3B5BB3-ACF3-4DB2-9085-6CB6516F0096}">
      <dsp:nvSpPr>
        <dsp:cNvPr id="0" name=""/>
        <dsp:cNvSpPr/>
      </dsp:nvSpPr>
      <dsp:spPr>
        <a:xfrm>
          <a:off x="0" y="369469"/>
          <a:ext cx="777240" cy="40076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0" y="369469"/>
        <a:ext cx="777240" cy="400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2E1CE-57F6-49C5-838D-9A4E6331E2A6}">
      <dsp:nvSpPr>
        <dsp:cNvPr id="0" name=""/>
        <dsp:cNvSpPr/>
      </dsp:nvSpPr>
      <dsp:spPr>
        <a:xfrm>
          <a:off x="229310" y="0"/>
          <a:ext cx="1214437" cy="12144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E0F009-769A-4E89-8CFB-BCDCE26B4B8C}">
      <dsp:nvSpPr>
        <dsp:cNvPr id="0" name=""/>
        <dsp:cNvSpPr/>
      </dsp:nvSpPr>
      <dsp:spPr>
        <a:xfrm>
          <a:off x="1651634" y="886198"/>
          <a:ext cx="777240" cy="40076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651634" y="886198"/>
        <a:ext cx="777240" cy="400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D11D4-8188-4EA8-B009-C61F5F95B713}">
      <dsp:nvSpPr>
        <dsp:cNvPr id="0" name=""/>
        <dsp:cNvSpPr/>
      </dsp:nvSpPr>
      <dsp:spPr>
        <a:xfrm>
          <a:off x="0" y="0"/>
          <a:ext cx="1210242" cy="12102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1432CD-AB50-4290-88C2-FDAB913272B6}">
      <dsp:nvSpPr>
        <dsp:cNvPr id="0" name=""/>
        <dsp:cNvSpPr/>
      </dsp:nvSpPr>
      <dsp:spPr>
        <a:xfrm>
          <a:off x="835435" y="1388120"/>
          <a:ext cx="774555" cy="39938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835435" y="1388120"/>
        <a:ext cx="774555" cy="399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95040-BFF2-49D2-91CB-DEF17433F7F3}">
      <dsp:nvSpPr>
        <dsp:cNvPr id="0" name=""/>
        <dsp:cNvSpPr/>
      </dsp:nvSpPr>
      <dsp:spPr>
        <a:xfrm>
          <a:off x="465333" y="0"/>
          <a:ext cx="1219200" cy="12192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7E4160-B1AB-41F7-A044-A43538C13F6F}">
      <dsp:nvSpPr>
        <dsp:cNvPr id="0" name=""/>
        <dsp:cNvSpPr/>
      </dsp:nvSpPr>
      <dsp:spPr>
        <a:xfrm>
          <a:off x="1679604" y="79373"/>
          <a:ext cx="780288" cy="40233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679604" y="79373"/>
        <a:ext cx="780288" cy="4023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7BAFE-FFB8-421F-AD95-BCB76EA00608}">
      <dsp:nvSpPr>
        <dsp:cNvPr id="0" name=""/>
        <dsp:cNvSpPr/>
      </dsp:nvSpPr>
      <dsp:spPr>
        <a:xfrm>
          <a:off x="925413" y="4761"/>
          <a:ext cx="1214437" cy="12144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3B5BB3-ACF3-4DB2-9085-6CB6516F0096}">
      <dsp:nvSpPr>
        <dsp:cNvPr id="0" name=""/>
        <dsp:cNvSpPr/>
      </dsp:nvSpPr>
      <dsp:spPr>
        <a:xfrm>
          <a:off x="0" y="369469"/>
          <a:ext cx="777240" cy="40076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0" y="369469"/>
        <a:ext cx="777240" cy="4007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2E1CE-57F6-49C5-838D-9A4E6331E2A6}">
      <dsp:nvSpPr>
        <dsp:cNvPr id="0" name=""/>
        <dsp:cNvSpPr/>
      </dsp:nvSpPr>
      <dsp:spPr>
        <a:xfrm>
          <a:off x="229310" y="0"/>
          <a:ext cx="1214437" cy="12144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E0F009-769A-4E89-8CFB-BCDCE26B4B8C}">
      <dsp:nvSpPr>
        <dsp:cNvPr id="0" name=""/>
        <dsp:cNvSpPr/>
      </dsp:nvSpPr>
      <dsp:spPr>
        <a:xfrm>
          <a:off x="1651634" y="886198"/>
          <a:ext cx="777240" cy="40076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651634" y="886198"/>
        <a:ext cx="777240" cy="400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07604-FB99-C24E-B8C1-169F052BF17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65A65-C66C-F94A-9624-A5098E04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5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290C4-21A5-9A41-8554-3C844C96500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4E2B5-A00C-2A42-85DA-DEDCE26EA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2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F7FDA-3983-F645-AC77-E4FE8896A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30732-8BCE-D64B-9AFF-17BA09CE0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5DD7A-C542-4D41-97CB-88584F374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A3E2-5B9C-41CB-9018-02FCEE5B351C}" type="datetime1">
              <a:rPr lang="en-GB" smtClean="0"/>
              <a:t>10/09/2021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7CD8B-C15F-234E-B56D-0C1DF406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73FAD-627E-BA4E-A2FE-A2F1F9A3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9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EB8EE-4D01-144A-BF22-6C18A042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0453-5C88-3644-BE2E-F2F8C2E24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3263-4487-B443-A84E-FF5FFF67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6383-F41C-422C-A915-09721A88145B}" type="datetime1">
              <a:rPr lang="en-GB" smtClean="0"/>
              <a:t>10/09/2021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2DD35-40DC-7248-B024-5D6149AE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5D506-CE07-E24C-A0A7-C6CD637F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3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D28A89-2206-2948-B48A-BB0EB8D6F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7B7C6-1C06-1C47-9DEC-B34C01C32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7D504-B9F0-174E-BA5B-26D15C5E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FC9A-C219-4B75-979D-D6808D4AD40E}" type="datetime1">
              <a:rPr lang="en-GB" smtClean="0"/>
              <a:t>10/09/2021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5DFA5-DD30-1640-BA33-CCD780DF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968A3-BA86-5B44-8DB9-ED0F3B00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D0CD-10BD-5F4F-BA31-50974EBB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1E57-007A-8A4A-92E0-388F5A86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2C721-92C5-E540-8547-FFC7C38C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51EB-B002-4512-971D-3B4D0BC9A4B9}" type="datetime1">
              <a:rPr lang="en-GB" smtClean="0"/>
              <a:t>10/09/2021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BD5AC-82AC-2C47-9889-1BA09876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136CC-5B74-5942-BA44-86F676F1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1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03E6-4031-524C-A091-CD2917DB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011E1-2EB9-0D45-B234-B42D3BC00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BEDF5-5E0C-8D42-9B47-6437AF12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5C61-E545-427D-B10A-FF02B22102DE}" type="datetime1">
              <a:rPr lang="en-GB" smtClean="0"/>
              <a:t>10/09/2021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D6C2E-F4CB-6149-ACA1-7F9BF949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6EA50-E1E8-304C-9F19-C0348C24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4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36CF-3AF8-384E-9D9E-C2944CE9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03DC-4E65-E94B-AC53-389DD471A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D9EB8-A959-5A41-9561-E4D0EF222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E2DA1-5A1E-CB41-B7F2-A14AFF90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4A78-0FE8-4A83-B232-1F5D26240D7D}" type="datetime1">
              <a:rPr lang="en-GB" smtClean="0"/>
              <a:t>10/09/2021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A34EA-9BBE-B84D-8182-37408FB7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A6B25-172A-2F4F-8D15-6F367B22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2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162F-3968-DE46-BC41-E52B7EB8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06DCB-100F-424B-A97C-CB2FF0E72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8AF41-10B9-5E4A-8659-922E388AD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7F2418-5E71-054E-9B2B-988164E2F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D21A7-9457-4F48-BA3E-839959962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E7E4FE-2AC1-E447-9AB2-0C126107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FEC4-8C5E-4A2A-AD35-D795AE20F277}" type="datetime1">
              <a:rPr lang="en-GB" smtClean="0"/>
              <a:t>10/09/2021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95E93E-DDFA-F548-B6FB-1A4C8836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BDC89-E2DA-D140-9FFF-4B8BBDE2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1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249C-ABEA-3442-A19A-6F2B4D24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90EEB-A793-B34F-92AD-D29D052A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D630-49AA-41EC-A6FD-320F2DB7346B}" type="datetime1">
              <a:rPr lang="en-GB" smtClean="0"/>
              <a:t>10/09/2021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88A00-5AEA-A74D-B3A2-0F979308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4D563-2542-0347-87A7-1215375E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3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821E1-FF68-6640-B038-3ABC2646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D001-8EF7-4C91-BF97-428ACD8C2CA2}" type="datetime1">
              <a:rPr lang="en-GB" smtClean="0"/>
              <a:t>10/09/2021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C5946-EB73-F844-B8D2-ECA98F7B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D575-1190-B648-9A16-CBDF0CBC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9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B123-130C-AA4F-886C-C09BCACD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51AF1-ED45-A549-B65A-177FE412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89846-00C1-A542-BBBE-D2575BAE3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09D02-1B6E-224C-9021-4A658033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F767-6A7F-4FBB-BF85-9F78D4C3C19C}" type="datetime1">
              <a:rPr lang="en-GB" smtClean="0"/>
              <a:t>10/09/2021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A83B2-789D-EE41-82AF-FF5B836A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132C-5A2D-7C4D-8C49-99B4A5BE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7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627D-5927-224A-AAEA-111A80E1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CBD17-AF4C-3348-9C7A-A56A23B14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4F029-C3CD-EB4D-B988-4B2234AA2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24CAF-6247-AA4C-909A-6BE55D94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23C6-21DE-4E34-83FD-EFB371ADAC5C}" type="datetime1">
              <a:rPr lang="en-GB" smtClean="0"/>
              <a:t>10/09/2021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19B43-45CC-614A-8AED-14B6596D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81CA7-3C9E-A343-B182-92B91A8F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6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6DD613-33F6-D343-B296-D3BD7929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60206-B13A-1445-ABC9-EE7A5B027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FE2E2-EBD6-3945-8B28-5AA3E028B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39AE0-8360-498A-8E10-51648E08EA3F}" type="datetime1">
              <a:rPr lang="en-GB" smtClean="0"/>
              <a:t>10/09/2021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BF2EB-CD49-CD47-AB0A-C05980407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0ED71-D43A-1B49-81CD-DA1A02166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764E-73D6-7044-9DC9-72ACDA3F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4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21" Type="http://schemas.openxmlformats.org/officeDocument/2006/relationships/diagramData" Target="../diagrams/data4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microsoft.com/office/2007/relationships/diagramDrawing" Target="../diagrams/drawing4.xml"/><Relationship Id="rId2" Type="http://schemas.openxmlformats.org/officeDocument/2006/relationships/image" Target="../media/image2.pn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diagramColors" Target="../diagrams/colors4.xml"/><Relationship Id="rId5" Type="http://schemas.openxmlformats.org/officeDocument/2006/relationships/image" Target="../media/image5.png"/><Relationship Id="rId15" Type="http://schemas.microsoft.com/office/2007/relationships/diagramDrawing" Target="../diagrams/drawing2.xml"/><Relationship Id="rId23" Type="http://schemas.openxmlformats.org/officeDocument/2006/relationships/diagramQuickStyle" Target="../diagrams/quickStyle4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3.png"/><Relationship Id="rId21" Type="http://schemas.openxmlformats.org/officeDocument/2006/relationships/diagramData" Target="../diagrams/data8.xml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8.xml"/><Relationship Id="rId2" Type="http://schemas.openxmlformats.org/officeDocument/2006/relationships/image" Target="../media/image2.png"/><Relationship Id="rId16" Type="http://schemas.openxmlformats.org/officeDocument/2006/relationships/diagramData" Target="../diagrams/data7.xml"/><Relationship Id="rId20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24" Type="http://schemas.openxmlformats.org/officeDocument/2006/relationships/diagramColors" Target="../diagrams/colors8.xml"/><Relationship Id="rId5" Type="http://schemas.openxmlformats.org/officeDocument/2006/relationships/image" Target="../media/image5.png"/><Relationship Id="rId15" Type="http://schemas.microsoft.com/office/2007/relationships/diagramDrawing" Target="../diagrams/drawing6.xml"/><Relationship Id="rId23" Type="http://schemas.openxmlformats.org/officeDocument/2006/relationships/diagramQuickStyle" Target="../diagrams/quickStyle8.xml"/><Relationship Id="rId10" Type="http://schemas.microsoft.com/office/2007/relationships/diagramDrawing" Target="../diagrams/drawing5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Relationship Id="rId22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CC25F6-5E32-462E-BB66-C1016931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5" y="0"/>
            <a:ext cx="12192000" cy="7267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21E36E-9ABF-4AD6-BBA2-E4A52D2B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219"/>
            <a:ext cx="10515600" cy="5348176"/>
          </a:xfrm>
          <a:solidFill>
            <a:srgbClr val="000000">
              <a:alpha val="5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UK metformin in Li Fraumeni (MILI) Study</a:t>
            </a:r>
            <a:b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Blagden</a:t>
            </a:r>
            <a:b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E75DB-1772-44BD-912B-1644A0B8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15098-6B86-4180-966D-9EA1231D4D24}"/>
              </a:ext>
            </a:extLst>
          </p:cNvPr>
          <p:cNvSpPr txBox="1"/>
          <p:nvPr/>
        </p:nvSpPr>
        <p:spPr>
          <a:xfrm>
            <a:off x="1233496" y="4253069"/>
            <a:ext cx="9718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Funding Approved by NIHR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Endorsed by NCRI SPED and ECMC UKTCPN committees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08F83-80FE-4D63-8809-C644CAFD8851}"/>
              </a:ext>
            </a:extLst>
          </p:cNvPr>
          <p:cNvSpPr txBox="1"/>
          <p:nvPr/>
        </p:nvSpPr>
        <p:spPr>
          <a:xfrm>
            <a:off x="3336966" y="6198781"/>
            <a:ext cx="6198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highlight>
                  <a:srgbClr val="FFFF00"/>
                </a:highlight>
              </a:rPr>
              <a:t>UK LFS meeting 11/09/21</a:t>
            </a:r>
          </a:p>
        </p:txBody>
      </p:sp>
    </p:spTree>
    <p:extLst>
      <p:ext uri="{BB962C8B-B14F-4D97-AF65-F5344CB8AC3E}">
        <p14:creationId xmlns:p14="http://schemas.microsoft.com/office/powerpoint/2010/main" val="383314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E0A12388-92B9-428A-B39D-CEF7DBBC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41" y="1177023"/>
            <a:ext cx="7991532" cy="2663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283F63-0315-4F80-9D9D-C147FFFDB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541" y="3915463"/>
            <a:ext cx="7991532" cy="2663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94BE48-07A6-4B05-A5B5-F925C8CFB1EB}"/>
              </a:ext>
            </a:extLst>
          </p:cNvPr>
          <p:cNvSpPr txBox="1"/>
          <p:nvPr/>
        </p:nvSpPr>
        <p:spPr>
          <a:xfrm>
            <a:off x="1843134" y="812493"/>
            <a:ext cx="316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immune cell 7-plex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7B43B-710B-4CC4-8C9B-68BB6ECE2BE6}"/>
              </a:ext>
            </a:extLst>
          </p:cNvPr>
          <p:cNvSpPr txBox="1"/>
          <p:nvPr/>
        </p:nvSpPr>
        <p:spPr>
          <a:xfrm>
            <a:off x="5942811" y="860093"/>
            <a:ext cx="91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H&amp;E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19F39-5BC9-4F08-A836-3D4CC0AA7DFF}"/>
              </a:ext>
            </a:extLst>
          </p:cNvPr>
          <p:cNvSpPr txBox="1"/>
          <p:nvPr/>
        </p:nvSpPr>
        <p:spPr>
          <a:xfrm>
            <a:off x="8466878" y="860093"/>
            <a:ext cx="82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P53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FF79417-61CB-4733-A009-EB9D11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766" y="-223136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Multiplex IHC</a:t>
            </a:r>
          </a:p>
        </p:txBody>
      </p:sp>
      <p:pic>
        <p:nvPicPr>
          <p:cNvPr id="12" name="Picture 6" descr="University of Oxford visual identity - Fonts In Use">
            <a:extLst>
              <a:ext uri="{FF2B5EF4-FFF2-40B4-BE49-F238E27FC236}">
                <a16:creationId xmlns:a16="http://schemas.microsoft.com/office/drawing/2014/main" id="{44FE5DF1-8CF1-4CDD-A0CA-966399DB7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" y="81194"/>
            <a:ext cx="2553059" cy="7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1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2EDE6-E89E-4BA7-A0BB-D8975520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61768-8192-4671-B570-CF59EC2A0223}"/>
              </a:ext>
            </a:extLst>
          </p:cNvPr>
          <p:cNvSpPr txBox="1"/>
          <p:nvPr/>
        </p:nvSpPr>
        <p:spPr>
          <a:xfrm>
            <a:off x="203249" y="1008956"/>
            <a:ext cx="34260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Criteria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LFS from confirmed pathogenic TP53 variant (class IV or V by ACMG criteria)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≥16 years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78D24-0222-4E78-AFB3-0229632B0FBA}"/>
              </a:ext>
            </a:extLst>
          </p:cNvPr>
          <p:cNvSpPr txBox="1"/>
          <p:nvPr/>
        </p:nvSpPr>
        <p:spPr>
          <a:xfrm>
            <a:off x="4044100" y="1008956"/>
            <a:ext cx="808456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  <a:endParaRPr lang="en-GB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taking metformin or previously on it for more than 3 months within 2 years of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cancer systemic therapy &lt; 6 months from enrolment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type 1 or 2 diabetes mellitus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ongoing cancer (detected previously or at baseline scanning) or concurrent life-threatening illness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pregnancy or lactation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Gastro-intestinal condition (such as short-bowel syndrome) that could affect uptake of metformin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heart conditions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significant renal impairment eGFR &lt; 45ml/minute/1.73m</a:t>
            </a:r>
            <a:r>
              <a:rPr lang="en-GB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cirrhosis and/or alkaline phosphatase, aspartate transaminase or alanine transaminase &gt;2.5 x upper limit of normal (ULN)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Elevated risk of lactic acidosis such as current chronic alcoholism, congenital lactic acidosis, concurrent intake of carbonic anhydrase inhibitor (e.g. acetazolamide)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allergy to metformin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80EB3E-36FA-4F6F-8DCA-8B57981A7F17}"/>
              </a:ext>
            </a:extLst>
          </p:cNvPr>
          <p:cNvCxnSpPr>
            <a:cxnSpLocks/>
          </p:cNvCxnSpPr>
          <p:nvPr/>
        </p:nvCxnSpPr>
        <p:spPr>
          <a:xfrm>
            <a:off x="0" y="946624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University of Oxford visual identity - Fonts In Use">
            <a:extLst>
              <a:ext uri="{FF2B5EF4-FFF2-40B4-BE49-F238E27FC236}">
                <a16:creationId xmlns:a16="http://schemas.microsoft.com/office/drawing/2014/main" id="{37ACDA1A-FE9A-4D26-AA6C-0A9B9B0C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" y="81194"/>
            <a:ext cx="2553059" cy="7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B732F4-C8B1-470F-8709-C4EE29571528}"/>
              </a:ext>
            </a:extLst>
          </p:cNvPr>
          <p:cNvSpPr txBox="1"/>
          <p:nvPr/>
        </p:nvSpPr>
        <p:spPr>
          <a:xfrm>
            <a:off x="3082565" y="179109"/>
            <a:ext cx="6851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Who is eligible?</a:t>
            </a:r>
          </a:p>
        </p:txBody>
      </p:sp>
    </p:spTree>
    <p:extLst>
      <p:ext uri="{BB962C8B-B14F-4D97-AF65-F5344CB8AC3E}">
        <p14:creationId xmlns:p14="http://schemas.microsoft.com/office/powerpoint/2010/main" val="304290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9C57-8DB3-4166-8760-B455C963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623" y="-62714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MILI UK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317F9-25F6-456B-BFF5-95EDD9320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37" y="1360342"/>
            <a:ext cx="11837566" cy="5246931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data to the international meta-analysis – largest of its kind in LFS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whether metformin is an effective cancer preventative in LFS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 co-ordinated yearly whole body MRI scanning surveillance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evidence for regulatory approval to prescribe metformin in LFS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determine why/how LFS leads to cancer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a large database to improve the assessment and reporting of whole body MRI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the UK’s first National LFS Registry and biobank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one of the UK’s first Precision Prevention Trials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door to more LFS cancer prevention trials via the international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91ED9-FF2D-4042-8CAC-7432C7FD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12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CBA92-AC60-46B9-9A31-363B4720FE64}"/>
              </a:ext>
            </a:extLst>
          </p:cNvPr>
          <p:cNvCxnSpPr/>
          <p:nvPr/>
        </p:nvCxnSpPr>
        <p:spPr>
          <a:xfrm>
            <a:off x="0" y="980661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University of Oxford visual identity - Fonts In Use">
            <a:extLst>
              <a:ext uri="{FF2B5EF4-FFF2-40B4-BE49-F238E27FC236}">
                <a16:creationId xmlns:a16="http://schemas.microsoft.com/office/drawing/2014/main" id="{3DC14B8D-F1C0-4622-BC68-CFD6AA50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" y="81194"/>
            <a:ext cx="2553059" cy="7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2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F3E567-1DC7-4CB0-B72E-D573A564BACF}"/>
              </a:ext>
            </a:extLst>
          </p:cNvPr>
          <p:cNvSpPr/>
          <p:nvPr/>
        </p:nvSpPr>
        <p:spPr>
          <a:xfrm>
            <a:off x="519918" y="2667462"/>
            <a:ext cx="1770667" cy="327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C843C-7FD0-439F-8A07-C67320F233AB}"/>
              </a:ext>
            </a:extLst>
          </p:cNvPr>
          <p:cNvSpPr/>
          <p:nvPr/>
        </p:nvSpPr>
        <p:spPr>
          <a:xfrm>
            <a:off x="5736942" y="2667641"/>
            <a:ext cx="1422657" cy="324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19B45-FE44-4763-87B6-103C90ABE9F0}"/>
              </a:ext>
            </a:extLst>
          </p:cNvPr>
          <p:cNvSpPr/>
          <p:nvPr/>
        </p:nvSpPr>
        <p:spPr>
          <a:xfrm>
            <a:off x="7156770" y="2666567"/>
            <a:ext cx="1395910" cy="320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224BAF-7C4A-49D5-ABE9-D5FEF4AF6D04}"/>
              </a:ext>
            </a:extLst>
          </p:cNvPr>
          <p:cNvSpPr/>
          <p:nvPr/>
        </p:nvSpPr>
        <p:spPr>
          <a:xfrm>
            <a:off x="8553465" y="2666567"/>
            <a:ext cx="1419043" cy="318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2BDAA1-3EB3-47E3-B518-A420A3F64766}"/>
              </a:ext>
            </a:extLst>
          </p:cNvPr>
          <p:cNvSpPr/>
          <p:nvPr/>
        </p:nvSpPr>
        <p:spPr>
          <a:xfrm>
            <a:off x="2282860" y="2667463"/>
            <a:ext cx="498838" cy="3314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17ED7F-58CF-4897-8418-6C514BB5F0CB}"/>
              </a:ext>
            </a:extLst>
          </p:cNvPr>
          <p:cNvSpPr/>
          <p:nvPr/>
        </p:nvSpPr>
        <p:spPr>
          <a:xfrm>
            <a:off x="4316008" y="2667475"/>
            <a:ext cx="708764" cy="331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DB96F5-ED5B-4630-917C-BF07F31EDF4F}"/>
              </a:ext>
            </a:extLst>
          </p:cNvPr>
          <p:cNvSpPr/>
          <p:nvPr/>
        </p:nvSpPr>
        <p:spPr>
          <a:xfrm>
            <a:off x="5022590" y="2667641"/>
            <a:ext cx="708764" cy="329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7AB51E-B0A6-4923-B9C8-F4BB4D512A93}"/>
              </a:ext>
            </a:extLst>
          </p:cNvPr>
          <p:cNvSpPr txBox="1"/>
          <p:nvPr/>
        </p:nvSpPr>
        <p:spPr>
          <a:xfrm>
            <a:off x="4705940" y="3863242"/>
            <a:ext cx="4787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METFORMIN / NO INTERVENTION (1:1)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B4C29E-64FB-4D08-AE34-1E064C63325F}"/>
              </a:ext>
            </a:extLst>
          </p:cNvPr>
          <p:cNvSpPr txBox="1"/>
          <p:nvPr/>
        </p:nvSpPr>
        <p:spPr>
          <a:xfrm>
            <a:off x="598314" y="2711358"/>
            <a:ext cx="1853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Screening/randomisation</a:t>
            </a: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7AB97FB-3D26-495A-A04F-DC207499AC82}"/>
              </a:ext>
            </a:extLst>
          </p:cNvPr>
          <p:cNvGrpSpPr/>
          <p:nvPr/>
        </p:nvGrpSpPr>
        <p:grpSpPr>
          <a:xfrm>
            <a:off x="519918" y="2284197"/>
            <a:ext cx="447896" cy="376829"/>
            <a:chOff x="509042" y="2284197"/>
            <a:chExt cx="458772" cy="37682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F06395-3B3C-4A79-98AE-B1381CDDF7E3}"/>
                </a:ext>
              </a:extLst>
            </p:cNvPr>
            <p:cNvSpPr/>
            <p:nvPr/>
          </p:nvSpPr>
          <p:spPr>
            <a:xfrm>
              <a:off x="509042" y="2291694"/>
              <a:ext cx="458772" cy="36933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4EAD84-DF78-4827-9770-B83B12BEA8C7}"/>
                </a:ext>
              </a:extLst>
            </p:cNvPr>
            <p:cNvSpPr txBox="1"/>
            <p:nvPr/>
          </p:nvSpPr>
          <p:spPr>
            <a:xfrm>
              <a:off x="568747" y="2284197"/>
              <a:ext cx="392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BEB700C-DEE0-4F5E-A102-C00E9043A078}"/>
              </a:ext>
            </a:extLst>
          </p:cNvPr>
          <p:cNvSpPr txBox="1"/>
          <p:nvPr/>
        </p:nvSpPr>
        <p:spPr>
          <a:xfrm>
            <a:off x="2245150" y="2723823"/>
            <a:ext cx="798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Week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715F05-5914-48CC-A61F-9BE2843037CD}"/>
              </a:ext>
            </a:extLst>
          </p:cNvPr>
          <p:cNvCxnSpPr>
            <a:cxnSpLocks/>
          </p:cNvCxnSpPr>
          <p:nvPr/>
        </p:nvCxnSpPr>
        <p:spPr>
          <a:xfrm>
            <a:off x="2338638" y="1909479"/>
            <a:ext cx="902227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5576C4C-DF6F-4837-BAAE-B5BD8BEBBC3A}"/>
              </a:ext>
            </a:extLst>
          </p:cNvPr>
          <p:cNvSpPr/>
          <p:nvPr/>
        </p:nvSpPr>
        <p:spPr>
          <a:xfrm>
            <a:off x="2781698" y="2667471"/>
            <a:ext cx="516500" cy="3314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178DD8-8510-43DF-AEF7-3B10ED80C626}"/>
              </a:ext>
            </a:extLst>
          </p:cNvPr>
          <p:cNvSpPr txBox="1"/>
          <p:nvPr/>
        </p:nvSpPr>
        <p:spPr>
          <a:xfrm>
            <a:off x="3510811" y="1662776"/>
            <a:ext cx="798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>
                    <a:lumMod val="65000"/>
                  </a:schemeClr>
                </a:solidFill>
              </a:rPr>
              <a:t>Month 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685CEB-2F42-476C-93AB-68DFF6350D28}"/>
              </a:ext>
            </a:extLst>
          </p:cNvPr>
          <p:cNvSpPr/>
          <p:nvPr/>
        </p:nvSpPr>
        <p:spPr>
          <a:xfrm>
            <a:off x="3298077" y="2667472"/>
            <a:ext cx="507480" cy="331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43371A-BEEC-4693-90CA-EA7BA1A97581}"/>
              </a:ext>
            </a:extLst>
          </p:cNvPr>
          <p:cNvSpPr txBox="1"/>
          <p:nvPr/>
        </p:nvSpPr>
        <p:spPr>
          <a:xfrm>
            <a:off x="2767931" y="2718405"/>
            <a:ext cx="798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Week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3471F0-CA64-4B40-9601-BF9DD3241359}"/>
              </a:ext>
            </a:extLst>
          </p:cNvPr>
          <p:cNvSpPr txBox="1"/>
          <p:nvPr/>
        </p:nvSpPr>
        <p:spPr>
          <a:xfrm>
            <a:off x="3254152" y="2726747"/>
            <a:ext cx="798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Week 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6AB186-2F13-4E5D-8F58-C5372A8B8B71}"/>
              </a:ext>
            </a:extLst>
          </p:cNvPr>
          <p:cNvSpPr/>
          <p:nvPr/>
        </p:nvSpPr>
        <p:spPr>
          <a:xfrm>
            <a:off x="3807738" y="2667474"/>
            <a:ext cx="507480" cy="331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E186D9-877F-4EE8-B41E-368DF50DEEDF}"/>
              </a:ext>
            </a:extLst>
          </p:cNvPr>
          <p:cNvSpPr txBox="1"/>
          <p:nvPr/>
        </p:nvSpPr>
        <p:spPr>
          <a:xfrm>
            <a:off x="3762421" y="2726747"/>
            <a:ext cx="798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Week 7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7B74A9A-B7AF-4570-8CEA-B3BB912BFFFF}"/>
              </a:ext>
            </a:extLst>
          </p:cNvPr>
          <p:cNvCxnSpPr>
            <a:cxnSpLocks/>
          </p:cNvCxnSpPr>
          <p:nvPr/>
        </p:nvCxnSpPr>
        <p:spPr>
          <a:xfrm>
            <a:off x="3360897" y="1910724"/>
            <a:ext cx="902227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22BCE27-7F2A-40FE-81C3-FA227075B6C4}"/>
              </a:ext>
            </a:extLst>
          </p:cNvPr>
          <p:cNvSpPr txBox="1"/>
          <p:nvPr/>
        </p:nvSpPr>
        <p:spPr>
          <a:xfrm>
            <a:off x="4954904" y="2719869"/>
            <a:ext cx="964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Months 6-12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B16151-AF38-4C40-91E5-40134DAB87BB}"/>
              </a:ext>
            </a:extLst>
          </p:cNvPr>
          <p:cNvSpPr txBox="1"/>
          <p:nvPr/>
        </p:nvSpPr>
        <p:spPr>
          <a:xfrm>
            <a:off x="4269780" y="2715730"/>
            <a:ext cx="930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Months 3-6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7F9E32-B9BE-480B-B525-A03E937A349D}"/>
              </a:ext>
            </a:extLst>
          </p:cNvPr>
          <p:cNvSpPr txBox="1"/>
          <p:nvPr/>
        </p:nvSpPr>
        <p:spPr>
          <a:xfrm>
            <a:off x="2500071" y="1665307"/>
            <a:ext cx="798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>
                    <a:lumMod val="65000"/>
                  </a:schemeClr>
                </a:solidFill>
              </a:rPr>
              <a:t>Month 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9D15545-96E5-40B9-A20E-91E7E969926A}"/>
              </a:ext>
            </a:extLst>
          </p:cNvPr>
          <p:cNvCxnSpPr>
            <a:cxnSpLocks/>
          </p:cNvCxnSpPr>
          <p:nvPr/>
        </p:nvCxnSpPr>
        <p:spPr>
          <a:xfrm flipV="1">
            <a:off x="2364990" y="1257768"/>
            <a:ext cx="3448496" cy="11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B5B3259-BD24-4BB0-B98C-75C6542C8813}"/>
              </a:ext>
            </a:extLst>
          </p:cNvPr>
          <p:cNvSpPr txBox="1"/>
          <p:nvPr/>
        </p:nvSpPr>
        <p:spPr>
          <a:xfrm>
            <a:off x="3802521" y="979779"/>
            <a:ext cx="798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YEAR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20EF80-24C8-4AFD-9926-DDFAF4ADA14F}"/>
              </a:ext>
            </a:extLst>
          </p:cNvPr>
          <p:cNvSpPr txBox="1"/>
          <p:nvPr/>
        </p:nvSpPr>
        <p:spPr>
          <a:xfrm>
            <a:off x="5686919" y="2695264"/>
            <a:ext cx="964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Months 0-12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7FB1909-0B59-42A5-879D-3C60DFD2B4DC}"/>
              </a:ext>
            </a:extLst>
          </p:cNvPr>
          <p:cNvCxnSpPr>
            <a:cxnSpLocks/>
          </p:cNvCxnSpPr>
          <p:nvPr/>
        </p:nvCxnSpPr>
        <p:spPr>
          <a:xfrm flipV="1">
            <a:off x="5845222" y="1254890"/>
            <a:ext cx="1365234" cy="1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A0983C1-9F15-4FC5-98F7-4D137AC49DF6}"/>
              </a:ext>
            </a:extLst>
          </p:cNvPr>
          <p:cNvSpPr txBox="1"/>
          <p:nvPr/>
        </p:nvSpPr>
        <p:spPr>
          <a:xfrm>
            <a:off x="6097626" y="976107"/>
            <a:ext cx="798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YEAR 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3D4A89-400F-4B5A-BE5A-3DDE100D737E}"/>
              </a:ext>
            </a:extLst>
          </p:cNvPr>
          <p:cNvSpPr txBox="1"/>
          <p:nvPr/>
        </p:nvSpPr>
        <p:spPr>
          <a:xfrm>
            <a:off x="7035217" y="2719868"/>
            <a:ext cx="964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Months 0-12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72A940-5B2B-4E7E-B6C4-D7F6AEF7CEF8}"/>
              </a:ext>
            </a:extLst>
          </p:cNvPr>
          <p:cNvSpPr txBox="1"/>
          <p:nvPr/>
        </p:nvSpPr>
        <p:spPr>
          <a:xfrm>
            <a:off x="8435271" y="2719868"/>
            <a:ext cx="964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Months 0-12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7F449D6-7985-414D-A1CC-3325F66F05E9}"/>
              </a:ext>
            </a:extLst>
          </p:cNvPr>
          <p:cNvCxnSpPr>
            <a:cxnSpLocks/>
          </p:cNvCxnSpPr>
          <p:nvPr/>
        </p:nvCxnSpPr>
        <p:spPr>
          <a:xfrm flipV="1">
            <a:off x="7265049" y="1254622"/>
            <a:ext cx="1365234" cy="1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2552D75-D208-420B-A271-329165BEEE50}"/>
              </a:ext>
            </a:extLst>
          </p:cNvPr>
          <p:cNvSpPr txBox="1"/>
          <p:nvPr/>
        </p:nvSpPr>
        <p:spPr>
          <a:xfrm>
            <a:off x="7541457" y="983595"/>
            <a:ext cx="798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YEAR 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FB011A-8908-40AE-ABCF-5B9CDA2A5A2C}"/>
              </a:ext>
            </a:extLst>
          </p:cNvPr>
          <p:cNvSpPr/>
          <p:nvPr/>
        </p:nvSpPr>
        <p:spPr>
          <a:xfrm>
            <a:off x="9965093" y="2669013"/>
            <a:ext cx="1419043" cy="316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B58172-90D7-43F7-8CA7-6C2C81C21F3E}"/>
              </a:ext>
            </a:extLst>
          </p:cNvPr>
          <p:cNvSpPr txBox="1"/>
          <p:nvPr/>
        </p:nvSpPr>
        <p:spPr>
          <a:xfrm>
            <a:off x="9836482" y="2721240"/>
            <a:ext cx="964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Months 0-12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FDACE1-9F34-4B74-BF70-BF9DE3F9B680}"/>
              </a:ext>
            </a:extLst>
          </p:cNvPr>
          <p:cNvCxnSpPr>
            <a:cxnSpLocks/>
          </p:cNvCxnSpPr>
          <p:nvPr/>
        </p:nvCxnSpPr>
        <p:spPr>
          <a:xfrm flipV="1">
            <a:off x="8663828" y="1259959"/>
            <a:ext cx="1365234" cy="1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8266B9D-A55E-44D2-88B7-12877E70C6FD}"/>
              </a:ext>
            </a:extLst>
          </p:cNvPr>
          <p:cNvSpPr txBox="1"/>
          <p:nvPr/>
        </p:nvSpPr>
        <p:spPr>
          <a:xfrm>
            <a:off x="8938427" y="976107"/>
            <a:ext cx="798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YEAR 4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77BE2B-DEC1-4DDD-9189-1C7E894537D2}"/>
              </a:ext>
            </a:extLst>
          </p:cNvPr>
          <p:cNvCxnSpPr>
            <a:cxnSpLocks/>
          </p:cNvCxnSpPr>
          <p:nvPr/>
        </p:nvCxnSpPr>
        <p:spPr>
          <a:xfrm>
            <a:off x="10077115" y="1259959"/>
            <a:ext cx="15488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CD9B4E3-80FB-4E40-92F5-EDF250A4A9FF}"/>
              </a:ext>
            </a:extLst>
          </p:cNvPr>
          <p:cNvSpPr txBox="1"/>
          <p:nvPr/>
        </p:nvSpPr>
        <p:spPr>
          <a:xfrm>
            <a:off x="10335397" y="949384"/>
            <a:ext cx="798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YEAR 5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E6A9396-2601-4931-8657-F592471CD71D}"/>
              </a:ext>
            </a:extLst>
          </p:cNvPr>
          <p:cNvGrpSpPr/>
          <p:nvPr/>
        </p:nvGrpSpPr>
        <p:grpSpPr>
          <a:xfrm>
            <a:off x="2750233" y="2945684"/>
            <a:ext cx="254875" cy="369332"/>
            <a:chOff x="435431" y="2904201"/>
            <a:chExt cx="526103" cy="54178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D7CAAC6-7485-44AE-8635-AE80C918D5AD}"/>
                </a:ext>
              </a:extLst>
            </p:cNvPr>
            <p:cNvSpPr/>
            <p:nvPr/>
          </p:nvSpPr>
          <p:spPr>
            <a:xfrm>
              <a:off x="502762" y="2995154"/>
              <a:ext cx="458772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4348636-3FF1-4C12-91BC-CD05333DA750}"/>
                </a:ext>
              </a:extLst>
            </p:cNvPr>
            <p:cNvSpPr txBox="1"/>
            <p:nvPr/>
          </p:nvSpPr>
          <p:spPr>
            <a:xfrm>
              <a:off x="435431" y="2904201"/>
              <a:ext cx="392787" cy="541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4FA1F73-33A4-42AA-A93A-25A75C627C37}"/>
              </a:ext>
            </a:extLst>
          </p:cNvPr>
          <p:cNvGrpSpPr/>
          <p:nvPr/>
        </p:nvGrpSpPr>
        <p:grpSpPr>
          <a:xfrm>
            <a:off x="3267204" y="2945684"/>
            <a:ext cx="254875" cy="369332"/>
            <a:chOff x="435431" y="2904201"/>
            <a:chExt cx="526103" cy="54178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EE40F56-7AC3-4E97-B589-DD5E6DAB2FF4}"/>
                </a:ext>
              </a:extLst>
            </p:cNvPr>
            <p:cNvSpPr/>
            <p:nvPr/>
          </p:nvSpPr>
          <p:spPr>
            <a:xfrm>
              <a:off x="502762" y="2995154"/>
              <a:ext cx="458772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11A1AA4-7D13-449B-AFB5-F84FEBBE62D5}"/>
                </a:ext>
              </a:extLst>
            </p:cNvPr>
            <p:cNvSpPr txBox="1"/>
            <p:nvPr/>
          </p:nvSpPr>
          <p:spPr>
            <a:xfrm>
              <a:off x="435431" y="2904201"/>
              <a:ext cx="392787" cy="541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25BA0FD-0F67-4FB1-9349-A3021E1350E7}"/>
              </a:ext>
            </a:extLst>
          </p:cNvPr>
          <p:cNvGrpSpPr/>
          <p:nvPr/>
        </p:nvGrpSpPr>
        <p:grpSpPr>
          <a:xfrm>
            <a:off x="3772245" y="2946314"/>
            <a:ext cx="254875" cy="369332"/>
            <a:chOff x="435431" y="2904201"/>
            <a:chExt cx="526103" cy="54178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F19830-3D77-4C4F-8B56-8E8A9249C78C}"/>
                </a:ext>
              </a:extLst>
            </p:cNvPr>
            <p:cNvSpPr/>
            <p:nvPr/>
          </p:nvSpPr>
          <p:spPr>
            <a:xfrm>
              <a:off x="502762" y="2995154"/>
              <a:ext cx="458772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183BD42-721D-411C-A0EA-315B078BDC4F}"/>
                </a:ext>
              </a:extLst>
            </p:cNvPr>
            <p:cNvSpPr txBox="1"/>
            <p:nvPr/>
          </p:nvSpPr>
          <p:spPr>
            <a:xfrm>
              <a:off x="435431" y="2904201"/>
              <a:ext cx="392787" cy="541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</a:t>
              </a: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ABB25F8-895E-46A5-8C56-F4AB9E5C3080}"/>
              </a:ext>
            </a:extLst>
          </p:cNvPr>
          <p:cNvSpPr/>
          <p:nvPr/>
        </p:nvSpPr>
        <p:spPr>
          <a:xfrm>
            <a:off x="11375937" y="2667462"/>
            <a:ext cx="245564" cy="316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D746771-76A7-4525-83DE-172512098128}"/>
              </a:ext>
            </a:extLst>
          </p:cNvPr>
          <p:cNvSpPr txBox="1"/>
          <p:nvPr/>
        </p:nvSpPr>
        <p:spPr>
          <a:xfrm>
            <a:off x="11020189" y="2713348"/>
            <a:ext cx="964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EOS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682BD79-BDF8-437C-BA3A-1D61FD731B04}"/>
              </a:ext>
            </a:extLst>
          </p:cNvPr>
          <p:cNvGrpSpPr/>
          <p:nvPr/>
        </p:nvGrpSpPr>
        <p:grpSpPr>
          <a:xfrm>
            <a:off x="1006499" y="2319200"/>
            <a:ext cx="353474" cy="369332"/>
            <a:chOff x="4001797" y="4789748"/>
            <a:chExt cx="353474" cy="354127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99D6320-A7D2-4AF0-A596-E5C257E399E4}"/>
                </a:ext>
              </a:extLst>
            </p:cNvPr>
            <p:cNvSpPr/>
            <p:nvPr/>
          </p:nvSpPr>
          <p:spPr>
            <a:xfrm>
              <a:off x="4001797" y="4789748"/>
              <a:ext cx="353474" cy="3242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A36EBE9-995E-45CC-BB36-AFDD3109F2A3}"/>
                </a:ext>
              </a:extLst>
            </p:cNvPr>
            <p:cNvSpPr txBox="1"/>
            <p:nvPr/>
          </p:nvSpPr>
          <p:spPr>
            <a:xfrm>
              <a:off x="4034801" y="4789748"/>
              <a:ext cx="89789" cy="35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F595C54-A1EE-4836-89F3-A17F62D90FA0}"/>
              </a:ext>
            </a:extLst>
          </p:cNvPr>
          <p:cNvGrpSpPr/>
          <p:nvPr/>
        </p:nvGrpSpPr>
        <p:grpSpPr>
          <a:xfrm>
            <a:off x="5669956" y="2317677"/>
            <a:ext cx="353474" cy="369332"/>
            <a:chOff x="4001797" y="4789748"/>
            <a:chExt cx="353474" cy="354127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88A388D-8016-4338-9899-966D703C5AD9}"/>
                </a:ext>
              </a:extLst>
            </p:cNvPr>
            <p:cNvSpPr/>
            <p:nvPr/>
          </p:nvSpPr>
          <p:spPr>
            <a:xfrm>
              <a:off x="4001797" y="4789748"/>
              <a:ext cx="353474" cy="3242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FCA8615-F088-4F5B-A525-7D66E81B9862}"/>
                </a:ext>
              </a:extLst>
            </p:cNvPr>
            <p:cNvSpPr txBox="1"/>
            <p:nvPr/>
          </p:nvSpPr>
          <p:spPr>
            <a:xfrm>
              <a:off x="4034801" y="4789748"/>
              <a:ext cx="89789" cy="35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17193D5-3F00-4F18-B0A5-B8E97BEBD463}"/>
              </a:ext>
            </a:extLst>
          </p:cNvPr>
          <p:cNvGrpSpPr/>
          <p:nvPr/>
        </p:nvGrpSpPr>
        <p:grpSpPr>
          <a:xfrm>
            <a:off x="7080204" y="2314499"/>
            <a:ext cx="353474" cy="369332"/>
            <a:chOff x="4001797" y="4789748"/>
            <a:chExt cx="353474" cy="354127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BEE5EB8F-7E92-46AC-AFC8-0D2D264529F8}"/>
                </a:ext>
              </a:extLst>
            </p:cNvPr>
            <p:cNvSpPr/>
            <p:nvPr/>
          </p:nvSpPr>
          <p:spPr>
            <a:xfrm>
              <a:off x="4001797" y="4789748"/>
              <a:ext cx="353474" cy="3242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81E42E7-8898-4D44-8A99-1AEA1C500BCF}"/>
                </a:ext>
              </a:extLst>
            </p:cNvPr>
            <p:cNvSpPr txBox="1"/>
            <p:nvPr/>
          </p:nvSpPr>
          <p:spPr>
            <a:xfrm>
              <a:off x="4034801" y="4789748"/>
              <a:ext cx="89789" cy="35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8DBE7C0-2A4D-4506-8874-7DD26417BB52}"/>
              </a:ext>
            </a:extLst>
          </p:cNvPr>
          <p:cNvGrpSpPr/>
          <p:nvPr/>
        </p:nvGrpSpPr>
        <p:grpSpPr>
          <a:xfrm>
            <a:off x="8490452" y="2319200"/>
            <a:ext cx="353474" cy="369332"/>
            <a:chOff x="4001797" y="4789748"/>
            <a:chExt cx="353474" cy="354127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6F71AFB-FCBB-4535-A924-2AD43EC71152}"/>
                </a:ext>
              </a:extLst>
            </p:cNvPr>
            <p:cNvSpPr/>
            <p:nvPr/>
          </p:nvSpPr>
          <p:spPr>
            <a:xfrm>
              <a:off x="4001797" y="4789748"/>
              <a:ext cx="353474" cy="3242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2BFBBA9-A1B5-4B2C-A6DE-542724AF4A47}"/>
                </a:ext>
              </a:extLst>
            </p:cNvPr>
            <p:cNvSpPr txBox="1"/>
            <p:nvPr/>
          </p:nvSpPr>
          <p:spPr>
            <a:xfrm>
              <a:off x="4034801" y="4789748"/>
              <a:ext cx="89789" cy="35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84A39B5-C9DE-45F8-9673-D6ABA39CF0D8}"/>
              </a:ext>
            </a:extLst>
          </p:cNvPr>
          <p:cNvGrpSpPr/>
          <p:nvPr/>
        </p:nvGrpSpPr>
        <p:grpSpPr>
          <a:xfrm>
            <a:off x="9900700" y="2320172"/>
            <a:ext cx="353474" cy="369332"/>
            <a:chOff x="4001797" y="4789748"/>
            <a:chExt cx="353474" cy="354127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B6436A2-086E-4BE8-9090-E52E6F00CDCE}"/>
                </a:ext>
              </a:extLst>
            </p:cNvPr>
            <p:cNvSpPr/>
            <p:nvPr/>
          </p:nvSpPr>
          <p:spPr>
            <a:xfrm>
              <a:off x="4001797" y="4789748"/>
              <a:ext cx="353474" cy="3242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BA35B37-9D17-452E-AF0E-AA3C84567831}"/>
                </a:ext>
              </a:extLst>
            </p:cNvPr>
            <p:cNvSpPr txBox="1"/>
            <p:nvPr/>
          </p:nvSpPr>
          <p:spPr>
            <a:xfrm>
              <a:off x="4034801" y="4789748"/>
              <a:ext cx="89789" cy="35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4D3B67F-4499-488A-AE8C-871DCDC78CE9}"/>
              </a:ext>
            </a:extLst>
          </p:cNvPr>
          <p:cNvGrpSpPr/>
          <p:nvPr/>
        </p:nvGrpSpPr>
        <p:grpSpPr>
          <a:xfrm>
            <a:off x="11336243" y="2316974"/>
            <a:ext cx="353474" cy="369332"/>
            <a:chOff x="4001797" y="4789748"/>
            <a:chExt cx="353474" cy="354127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B281CC8-8E5B-41CC-BD09-057D3C4218CD}"/>
                </a:ext>
              </a:extLst>
            </p:cNvPr>
            <p:cNvSpPr/>
            <p:nvPr/>
          </p:nvSpPr>
          <p:spPr>
            <a:xfrm>
              <a:off x="4001797" y="4789748"/>
              <a:ext cx="353474" cy="3242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CA1FC1A-EAEB-43D7-9414-D2C16B6754F5}"/>
                </a:ext>
              </a:extLst>
            </p:cNvPr>
            <p:cNvSpPr txBox="1"/>
            <p:nvPr/>
          </p:nvSpPr>
          <p:spPr>
            <a:xfrm>
              <a:off x="4034801" y="4789748"/>
              <a:ext cx="89789" cy="35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9F27DC0-D88D-4322-9E4A-4109A11719BF}"/>
              </a:ext>
            </a:extLst>
          </p:cNvPr>
          <p:cNvGrpSpPr/>
          <p:nvPr/>
        </p:nvGrpSpPr>
        <p:grpSpPr>
          <a:xfrm>
            <a:off x="1003281" y="1988068"/>
            <a:ext cx="694037" cy="384838"/>
            <a:chOff x="3812010" y="4531179"/>
            <a:chExt cx="694037" cy="384838"/>
          </a:xfrm>
        </p:grpSpPr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64569943-67A8-49EB-9C42-3D4FC78A3A89}"/>
                </a:ext>
              </a:extLst>
            </p:cNvPr>
            <p:cNvSpPr/>
            <p:nvPr/>
          </p:nvSpPr>
          <p:spPr>
            <a:xfrm>
              <a:off x="3812010" y="4531179"/>
              <a:ext cx="384433" cy="324217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F3C3A3-57AA-4009-A859-2965AA8382B8}"/>
                </a:ext>
              </a:extLst>
            </p:cNvPr>
            <p:cNvSpPr txBox="1"/>
            <p:nvPr/>
          </p:nvSpPr>
          <p:spPr>
            <a:xfrm>
              <a:off x="3837385" y="4546685"/>
              <a:ext cx="668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9EE11F3-2D1D-497E-B6A8-DF45092AB110}"/>
              </a:ext>
            </a:extLst>
          </p:cNvPr>
          <p:cNvGrpSpPr/>
          <p:nvPr/>
        </p:nvGrpSpPr>
        <p:grpSpPr>
          <a:xfrm>
            <a:off x="5651116" y="1984180"/>
            <a:ext cx="694037" cy="384838"/>
            <a:chOff x="3812010" y="4531179"/>
            <a:chExt cx="694037" cy="384838"/>
          </a:xfrm>
        </p:grpSpPr>
        <p:sp>
          <p:nvSpPr>
            <p:cNvPr id="199" name="Isosceles Triangle 198">
              <a:extLst>
                <a:ext uri="{FF2B5EF4-FFF2-40B4-BE49-F238E27FC236}">
                  <a16:creationId xmlns:a16="http://schemas.microsoft.com/office/drawing/2014/main" id="{811166C8-4DFC-40E9-BDF9-B55B31B41580}"/>
                </a:ext>
              </a:extLst>
            </p:cNvPr>
            <p:cNvSpPr/>
            <p:nvPr/>
          </p:nvSpPr>
          <p:spPr>
            <a:xfrm>
              <a:off x="3812010" y="4531179"/>
              <a:ext cx="384433" cy="324217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89A57DCF-1667-4050-B98C-D3AAB1F07BAF}"/>
                </a:ext>
              </a:extLst>
            </p:cNvPr>
            <p:cNvSpPr txBox="1"/>
            <p:nvPr/>
          </p:nvSpPr>
          <p:spPr>
            <a:xfrm>
              <a:off x="3837385" y="4546685"/>
              <a:ext cx="668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F150607-106A-4A19-A8F4-726A1EE2FB75}"/>
              </a:ext>
            </a:extLst>
          </p:cNvPr>
          <p:cNvGrpSpPr/>
          <p:nvPr/>
        </p:nvGrpSpPr>
        <p:grpSpPr>
          <a:xfrm>
            <a:off x="7061364" y="1981321"/>
            <a:ext cx="694037" cy="384838"/>
            <a:chOff x="3812010" y="4531179"/>
            <a:chExt cx="694037" cy="384838"/>
          </a:xfrm>
        </p:grpSpPr>
        <p:sp>
          <p:nvSpPr>
            <p:cNvPr id="202" name="Isosceles Triangle 201">
              <a:extLst>
                <a:ext uri="{FF2B5EF4-FFF2-40B4-BE49-F238E27FC236}">
                  <a16:creationId xmlns:a16="http://schemas.microsoft.com/office/drawing/2014/main" id="{D4602DAD-00C7-4E2F-9678-FCE6B5493993}"/>
                </a:ext>
              </a:extLst>
            </p:cNvPr>
            <p:cNvSpPr/>
            <p:nvPr/>
          </p:nvSpPr>
          <p:spPr>
            <a:xfrm>
              <a:off x="3812010" y="4531179"/>
              <a:ext cx="384433" cy="324217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CF39615-5CE3-4021-B5E8-C6E2C1FCC2A3}"/>
                </a:ext>
              </a:extLst>
            </p:cNvPr>
            <p:cNvSpPr txBox="1"/>
            <p:nvPr/>
          </p:nvSpPr>
          <p:spPr>
            <a:xfrm>
              <a:off x="3837385" y="4546685"/>
              <a:ext cx="668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0E940DC-05ED-4F4B-8877-BA7136245856}"/>
              </a:ext>
            </a:extLst>
          </p:cNvPr>
          <p:cNvGrpSpPr/>
          <p:nvPr/>
        </p:nvGrpSpPr>
        <p:grpSpPr>
          <a:xfrm>
            <a:off x="8471612" y="1984589"/>
            <a:ext cx="694037" cy="384838"/>
            <a:chOff x="3812010" y="4531179"/>
            <a:chExt cx="694037" cy="384838"/>
          </a:xfrm>
        </p:grpSpPr>
        <p:sp>
          <p:nvSpPr>
            <p:cNvPr id="205" name="Isosceles Triangle 204">
              <a:extLst>
                <a:ext uri="{FF2B5EF4-FFF2-40B4-BE49-F238E27FC236}">
                  <a16:creationId xmlns:a16="http://schemas.microsoft.com/office/drawing/2014/main" id="{F8096109-F9B6-4F6C-956C-FFAD2BBA40A9}"/>
                </a:ext>
              </a:extLst>
            </p:cNvPr>
            <p:cNvSpPr/>
            <p:nvPr/>
          </p:nvSpPr>
          <p:spPr>
            <a:xfrm>
              <a:off x="3812010" y="4531179"/>
              <a:ext cx="384433" cy="324217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49B0EC3F-C0BE-4056-88B1-6460E7725865}"/>
                </a:ext>
              </a:extLst>
            </p:cNvPr>
            <p:cNvSpPr txBox="1"/>
            <p:nvPr/>
          </p:nvSpPr>
          <p:spPr>
            <a:xfrm>
              <a:off x="3837385" y="4546685"/>
              <a:ext cx="668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D5BF9A5-12B5-4542-8814-0ECEA18FD400}"/>
              </a:ext>
            </a:extLst>
          </p:cNvPr>
          <p:cNvGrpSpPr/>
          <p:nvPr/>
        </p:nvGrpSpPr>
        <p:grpSpPr>
          <a:xfrm>
            <a:off x="9884899" y="1994834"/>
            <a:ext cx="694037" cy="384838"/>
            <a:chOff x="3812010" y="4531179"/>
            <a:chExt cx="694037" cy="384838"/>
          </a:xfrm>
        </p:grpSpPr>
        <p:sp>
          <p:nvSpPr>
            <p:cNvPr id="208" name="Isosceles Triangle 207">
              <a:extLst>
                <a:ext uri="{FF2B5EF4-FFF2-40B4-BE49-F238E27FC236}">
                  <a16:creationId xmlns:a16="http://schemas.microsoft.com/office/drawing/2014/main" id="{E7E60B40-B07C-416D-ABFD-3B4AB640E558}"/>
                </a:ext>
              </a:extLst>
            </p:cNvPr>
            <p:cNvSpPr/>
            <p:nvPr/>
          </p:nvSpPr>
          <p:spPr>
            <a:xfrm>
              <a:off x="3812010" y="4531179"/>
              <a:ext cx="384433" cy="324217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1C042BF3-4F53-45A2-B83E-AA582DB42F08}"/>
                </a:ext>
              </a:extLst>
            </p:cNvPr>
            <p:cNvSpPr txBox="1"/>
            <p:nvPr/>
          </p:nvSpPr>
          <p:spPr>
            <a:xfrm>
              <a:off x="3837385" y="4546685"/>
              <a:ext cx="668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A0D2A16-85F5-49D3-8643-E4A67A693701}"/>
              </a:ext>
            </a:extLst>
          </p:cNvPr>
          <p:cNvGrpSpPr/>
          <p:nvPr/>
        </p:nvGrpSpPr>
        <p:grpSpPr>
          <a:xfrm>
            <a:off x="11326106" y="1985223"/>
            <a:ext cx="694037" cy="384838"/>
            <a:chOff x="3812010" y="4531179"/>
            <a:chExt cx="694037" cy="384838"/>
          </a:xfrm>
        </p:grpSpPr>
        <p:sp>
          <p:nvSpPr>
            <p:cNvPr id="211" name="Isosceles Triangle 210">
              <a:extLst>
                <a:ext uri="{FF2B5EF4-FFF2-40B4-BE49-F238E27FC236}">
                  <a16:creationId xmlns:a16="http://schemas.microsoft.com/office/drawing/2014/main" id="{606E31EC-DF0B-4BBC-BBB1-17C85D71E200}"/>
                </a:ext>
              </a:extLst>
            </p:cNvPr>
            <p:cNvSpPr/>
            <p:nvPr/>
          </p:nvSpPr>
          <p:spPr>
            <a:xfrm>
              <a:off x="3812010" y="4531179"/>
              <a:ext cx="384433" cy="324217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A7890CB2-65F5-450A-AD2F-869C58BB5063}"/>
                </a:ext>
              </a:extLst>
            </p:cNvPr>
            <p:cNvSpPr txBox="1"/>
            <p:nvPr/>
          </p:nvSpPr>
          <p:spPr>
            <a:xfrm>
              <a:off x="3837385" y="4546685"/>
              <a:ext cx="668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</a:p>
          </p:txBody>
        </p:sp>
      </p:grpSp>
      <p:sp>
        <p:nvSpPr>
          <p:cNvPr id="213" name="Diamond 212">
            <a:extLst>
              <a:ext uri="{FF2B5EF4-FFF2-40B4-BE49-F238E27FC236}">
                <a16:creationId xmlns:a16="http://schemas.microsoft.com/office/drawing/2014/main" id="{B3145E2F-0608-4B44-AF7E-0BB5A5F3DED9}"/>
              </a:ext>
            </a:extLst>
          </p:cNvPr>
          <p:cNvSpPr/>
          <p:nvPr/>
        </p:nvSpPr>
        <p:spPr>
          <a:xfrm>
            <a:off x="998392" y="1646848"/>
            <a:ext cx="397309" cy="35800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</a:p>
        </p:txBody>
      </p:sp>
      <p:sp>
        <p:nvSpPr>
          <p:cNvPr id="219" name="Diamond 218">
            <a:extLst>
              <a:ext uri="{FF2B5EF4-FFF2-40B4-BE49-F238E27FC236}">
                <a16:creationId xmlns:a16="http://schemas.microsoft.com/office/drawing/2014/main" id="{A1B5721C-0070-44AA-93C5-F7B8A42471A8}"/>
              </a:ext>
            </a:extLst>
          </p:cNvPr>
          <p:cNvSpPr/>
          <p:nvPr/>
        </p:nvSpPr>
        <p:spPr>
          <a:xfrm>
            <a:off x="9900136" y="1643554"/>
            <a:ext cx="384434" cy="3584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</a:p>
        </p:txBody>
      </p:sp>
      <p:sp>
        <p:nvSpPr>
          <p:cNvPr id="221" name="Diamond 220">
            <a:extLst>
              <a:ext uri="{FF2B5EF4-FFF2-40B4-BE49-F238E27FC236}">
                <a16:creationId xmlns:a16="http://schemas.microsoft.com/office/drawing/2014/main" id="{616F4B5B-2E7D-4025-8D1E-0BAA6DD60736}"/>
              </a:ext>
            </a:extLst>
          </p:cNvPr>
          <p:cNvSpPr/>
          <p:nvPr/>
        </p:nvSpPr>
        <p:spPr>
          <a:xfrm>
            <a:off x="8479776" y="1597511"/>
            <a:ext cx="384434" cy="3584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</a:p>
        </p:txBody>
      </p:sp>
      <p:sp>
        <p:nvSpPr>
          <p:cNvPr id="223" name="Diamond 222">
            <a:extLst>
              <a:ext uri="{FF2B5EF4-FFF2-40B4-BE49-F238E27FC236}">
                <a16:creationId xmlns:a16="http://schemas.microsoft.com/office/drawing/2014/main" id="{B9E401BE-3809-4C08-BCD9-4F7AF187025B}"/>
              </a:ext>
            </a:extLst>
          </p:cNvPr>
          <p:cNvSpPr/>
          <p:nvPr/>
        </p:nvSpPr>
        <p:spPr>
          <a:xfrm>
            <a:off x="7061363" y="1641876"/>
            <a:ext cx="384434" cy="3584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</a:p>
        </p:txBody>
      </p:sp>
      <p:sp>
        <p:nvSpPr>
          <p:cNvPr id="225" name="Diamond 224">
            <a:extLst>
              <a:ext uri="{FF2B5EF4-FFF2-40B4-BE49-F238E27FC236}">
                <a16:creationId xmlns:a16="http://schemas.microsoft.com/office/drawing/2014/main" id="{AC428D68-0AD9-495F-B709-479529AB5119}"/>
              </a:ext>
            </a:extLst>
          </p:cNvPr>
          <p:cNvSpPr/>
          <p:nvPr/>
        </p:nvSpPr>
        <p:spPr>
          <a:xfrm>
            <a:off x="5651115" y="1643554"/>
            <a:ext cx="384434" cy="3584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</a:p>
        </p:txBody>
      </p:sp>
      <p:sp>
        <p:nvSpPr>
          <p:cNvPr id="228" name="Hexagon 227">
            <a:extLst>
              <a:ext uri="{FF2B5EF4-FFF2-40B4-BE49-F238E27FC236}">
                <a16:creationId xmlns:a16="http://schemas.microsoft.com/office/drawing/2014/main" id="{3487CC56-0256-4F81-AF68-0C6467624340}"/>
              </a:ext>
            </a:extLst>
          </p:cNvPr>
          <p:cNvSpPr/>
          <p:nvPr/>
        </p:nvSpPr>
        <p:spPr>
          <a:xfrm>
            <a:off x="1004884" y="3005322"/>
            <a:ext cx="384433" cy="337046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231" name="Hexagon 230">
            <a:extLst>
              <a:ext uri="{FF2B5EF4-FFF2-40B4-BE49-F238E27FC236}">
                <a16:creationId xmlns:a16="http://schemas.microsoft.com/office/drawing/2014/main" id="{E485BE7D-CC32-4821-8853-DE23B9B47577}"/>
              </a:ext>
            </a:extLst>
          </p:cNvPr>
          <p:cNvSpPr/>
          <p:nvPr/>
        </p:nvSpPr>
        <p:spPr>
          <a:xfrm>
            <a:off x="5646058" y="3003315"/>
            <a:ext cx="384433" cy="337046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233" name="Hexagon 232">
            <a:extLst>
              <a:ext uri="{FF2B5EF4-FFF2-40B4-BE49-F238E27FC236}">
                <a16:creationId xmlns:a16="http://schemas.microsoft.com/office/drawing/2014/main" id="{9AE3098F-1E4E-49DB-9C5A-862178F3CB05}"/>
              </a:ext>
            </a:extLst>
          </p:cNvPr>
          <p:cNvSpPr/>
          <p:nvPr/>
        </p:nvSpPr>
        <p:spPr>
          <a:xfrm>
            <a:off x="7064630" y="3001389"/>
            <a:ext cx="384433" cy="337046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235" name="Hexagon 234">
            <a:extLst>
              <a:ext uri="{FF2B5EF4-FFF2-40B4-BE49-F238E27FC236}">
                <a16:creationId xmlns:a16="http://schemas.microsoft.com/office/drawing/2014/main" id="{2DD7A097-B838-4F44-BF5D-8C946C4B8002}"/>
              </a:ext>
            </a:extLst>
          </p:cNvPr>
          <p:cNvSpPr/>
          <p:nvPr/>
        </p:nvSpPr>
        <p:spPr>
          <a:xfrm>
            <a:off x="8467785" y="2994949"/>
            <a:ext cx="384433" cy="337046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237" name="Hexagon 236">
            <a:extLst>
              <a:ext uri="{FF2B5EF4-FFF2-40B4-BE49-F238E27FC236}">
                <a16:creationId xmlns:a16="http://schemas.microsoft.com/office/drawing/2014/main" id="{4F286A31-0084-4D45-A917-DA95A12A9944}"/>
              </a:ext>
            </a:extLst>
          </p:cNvPr>
          <p:cNvSpPr/>
          <p:nvPr/>
        </p:nvSpPr>
        <p:spPr>
          <a:xfrm>
            <a:off x="9885220" y="2987838"/>
            <a:ext cx="384433" cy="337046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98454C42-3831-470E-9B92-8236125EC441}"/>
              </a:ext>
            </a:extLst>
          </p:cNvPr>
          <p:cNvSpPr/>
          <p:nvPr/>
        </p:nvSpPr>
        <p:spPr>
          <a:xfrm>
            <a:off x="130629" y="767443"/>
            <a:ext cx="11926584" cy="3984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2F6DDAC6-9773-4F07-BBC1-EAD880839EBC}"/>
              </a:ext>
            </a:extLst>
          </p:cNvPr>
          <p:cNvSpPr/>
          <p:nvPr/>
        </p:nvSpPr>
        <p:spPr>
          <a:xfrm>
            <a:off x="130629" y="4751614"/>
            <a:ext cx="11926584" cy="2106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C85A42F4-D37B-490D-9555-E2746966EF5F}"/>
              </a:ext>
            </a:extLst>
          </p:cNvPr>
          <p:cNvSpPr txBox="1"/>
          <p:nvPr/>
        </p:nvSpPr>
        <p:spPr>
          <a:xfrm>
            <a:off x="212334" y="4776086"/>
            <a:ext cx="375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PROCEDURES</a:t>
            </a:r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C7E40BE-A493-4E15-B2A6-118F1AFBC1A7}"/>
              </a:ext>
            </a:extLst>
          </p:cNvPr>
          <p:cNvGrpSpPr/>
          <p:nvPr/>
        </p:nvGrpSpPr>
        <p:grpSpPr>
          <a:xfrm>
            <a:off x="219163" y="5236662"/>
            <a:ext cx="458772" cy="376829"/>
            <a:chOff x="509042" y="2284197"/>
            <a:chExt cx="458772" cy="376829"/>
          </a:xfrm>
        </p:grpSpPr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1CCFF8AC-F90B-4D98-8532-6568DC6315D9}"/>
                </a:ext>
              </a:extLst>
            </p:cNvPr>
            <p:cNvSpPr/>
            <p:nvPr/>
          </p:nvSpPr>
          <p:spPr>
            <a:xfrm>
              <a:off x="509042" y="2291694"/>
              <a:ext cx="458772" cy="36933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E67D8D55-8588-412C-861B-2CC785C0EE9E}"/>
                </a:ext>
              </a:extLst>
            </p:cNvPr>
            <p:cNvSpPr txBox="1"/>
            <p:nvPr/>
          </p:nvSpPr>
          <p:spPr>
            <a:xfrm>
              <a:off x="568747" y="2284197"/>
              <a:ext cx="392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BF0E60DF-9552-40E2-A362-319137593762}"/>
              </a:ext>
            </a:extLst>
          </p:cNvPr>
          <p:cNvSpPr txBox="1"/>
          <p:nvPr/>
        </p:nvSpPr>
        <p:spPr>
          <a:xfrm>
            <a:off x="744233" y="5253899"/>
            <a:ext cx="2891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Given PIS and consented</a:t>
            </a: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29834B3E-536D-470C-ADCF-1E1652338461}"/>
              </a:ext>
            </a:extLst>
          </p:cNvPr>
          <p:cNvGrpSpPr/>
          <p:nvPr/>
        </p:nvGrpSpPr>
        <p:grpSpPr>
          <a:xfrm>
            <a:off x="312827" y="6178432"/>
            <a:ext cx="255920" cy="369332"/>
            <a:chOff x="433274" y="2899091"/>
            <a:chExt cx="528260" cy="541788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8BC48C7D-2D22-45D1-90EA-CD962BA1F1C0}"/>
                </a:ext>
              </a:extLst>
            </p:cNvPr>
            <p:cNvSpPr/>
            <p:nvPr/>
          </p:nvSpPr>
          <p:spPr>
            <a:xfrm>
              <a:off x="502762" y="2995154"/>
              <a:ext cx="458772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3202E004-82D7-425A-B203-B7AA3A6A3CC5}"/>
                </a:ext>
              </a:extLst>
            </p:cNvPr>
            <p:cNvSpPr txBox="1"/>
            <p:nvPr/>
          </p:nvSpPr>
          <p:spPr>
            <a:xfrm>
              <a:off x="433274" y="2899091"/>
              <a:ext cx="458772" cy="541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</a:t>
              </a:r>
            </a:p>
          </p:txBody>
        </p:sp>
      </p:grpSp>
      <p:sp>
        <p:nvSpPr>
          <p:cNvPr id="255" name="TextBox 254">
            <a:extLst>
              <a:ext uri="{FF2B5EF4-FFF2-40B4-BE49-F238E27FC236}">
                <a16:creationId xmlns:a16="http://schemas.microsoft.com/office/drawing/2014/main" id="{6F16DB08-C1D8-4E3A-B26F-B4469E341A1C}"/>
              </a:ext>
            </a:extLst>
          </p:cNvPr>
          <p:cNvSpPr txBox="1"/>
          <p:nvPr/>
        </p:nvSpPr>
        <p:spPr>
          <a:xfrm>
            <a:off x="706296" y="6178432"/>
            <a:ext cx="411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Telemed</a:t>
            </a:r>
            <a:r>
              <a:rPr lang="en-GB" sz="1400" dirty="0"/>
              <a:t> Safety and symptom review, U&amp;E sent by post</a:t>
            </a: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721A62CB-F5F0-4603-8F52-48D1E97A8B70}"/>
              </a:ext>
            </a:extLst>
          </p:cNvPr>
          <p:cNvGrpSpPr/>
          <p:nvPr/>
        </p:nvGrpSpPr>
        <p:grpSpPr>
          <a:xfrm>
            <a:off x="5135023" y="4973468"/>
            <a:ext cx="694037" cy="384838"/>
            <a:chOff x="3812010" y="4531179"/>
            <a:chExt cx="694037" cy="384838"/>
          </a:xfrm>
        </p:grpSpPr>
        <p:sp>
          <p:nvSpPr>
            <p:cNvPr id="257" name="Isosceles Triangle 256">
              <a:extLst>
                <a:ext uri="{FF2B5EF4-FFF2-40B4-BE49-F238E27FC236}">
                  <a16:creationId xmlns:a16="http://schemas.microsoft.com/office/drawing/2014/main" id="{F3C4FFA3-553A-416E-BB2F-E6DA04E3E81A}"/>
                </a:ext>
              </a:extLst>
            </p:cNvPr>
            <p:cNvSpPr/>
            <p:nvPr/>
          </p:nvSpPr>
          <p:spPr>
            <a:xfrm>
              <a:off x="3812010" y="4531179"/>
              <a:ext cx="384433" cy="324217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D20CA70-6B73-44F3-A760-EC9852915E39}"/>
                </a:ext>
              </a:extLst>
            </p:cNvPr>
            <p:cNvSpPr txBox="1"/>
            <p:nvPr/>
          </p:nvSpPr>
          <p:spPr>
            <a:xfrm>
              <a:off x="3837385" y="4546685"/>
              <a:ext cx="668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A48B28BC-9A00-43D4-913A-4311FBD11764}"/>
              </a:ext>
            </a:extLst>
          </p:cNvPr>
          <p:cNvSpPr txBox="1"/>
          <p:nvPr/>
        </p:nvSpPr>
        <p:spPr>
          <a:xfrm>
            <a:off x="5640838" y="4924097"/>
            <a:ext cx="289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Examination and Dermatological Assessment</a:t>
            </a: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A50450A-E30D-432B-BBA3-3B9302D61AFD}"/>
              </a:ext>
            </a:extLst>
          </p:cNvPr>
          <p:cNvGrpSpPr/>
          <p:nvPr/>
        </p:nvGrpSpPr>
        <p:grpSpPr>
          <a:xfrm>
            <a:off x="5135023" y="5485270"/>
            <a:ext cx="353474" cy="369332"/>
            <a:chOff x="4001797" y="4789748"/>
            <a:chExt cx="353474" cy="354127"/>
          </a:xfrm>
        </p:grpSpPr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AA4A0D50-CA29-45A6-86CE-65A3324090DA}"/>
                </a:ext>
              </a:extLst>
            </p:cNvPr>
            <p:cNvSpPr/>
            <p:nvPr/>
          </p:nvSpPr>
          <p:spPr>
            <a:xfrm>
              <a:off x="4001797" y="4789748"/>
              <a:ext cx="353474" cy="3242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BB891D17-C34B-4DF3-8F94-6EBC21F9356F}"/>
                </a:ext>
              </a:extLst>
            </p:cNvPr>
            <p:cNvSpPr txBox="1"/>
            <p:nvPr/>
          </p:nvSpPr>
          <p:spPr>
            <a:xfrm>
              <a:off x="4034801" y="4789748"/>
              <a:ext cx="89789" cy="35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</a:t>
              </a:r>
            </a:p>
          </p:txBody>
        </p: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3C852636-7AB0-4D65-BB6F-20EF662CFAC1}"/>
              </a:ext>
            </a:extLst>
          </p:cNvPr>
          <p:cNvSpPr txBox="1"/>
          <p:nvPr/>
        </p:nvSpPr>
        <p:spPr>
          <a:xfrm>
            <a:off x="5604357" y="5500712"/>
            <a:ext cx="2891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Whole Body &amp; Brain MRI scan</a:t>
            </a:r>
          </a:p>
        </p:txBody>
      </p:sp>
      <p:sp>
        <p:nvSpPr>
          <p:cNvPr id="264" name="Diamond 263">
            <a:extLst>
              <a:ext uri="{FF2B5EF4-FFF2-40B4-BE49-F238E27FC236}">
                <a16:creationId xmlns:a16="http://schemas.microsoft.com/office/drawing/2014/main" id="{7AFDEBFF-089A-4D10-8AF4-1FCA2836AB24}"/>
              </a:ext>
            </a:extLst>
          </p:cNvPr>
          <p:cNvSpPr/>
          <p:nvPr/>
        </p:nvSpPr>
        <p:spPr>
          <a:xfrm>
            <a:off x="5119543" y="5949713"/>
            <a:ext cx="384434" cy="3584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2EEB58CD-F466-4B35-AE1B-71DC20CF15F8}"/>
              </a:ext>
            </a:extLst>
          </p:cNvPr>
          <p:cNvSpPr txBox="1"/>
          <p:nvPr/>
        </p:nvSpPr>
        <p:spPr>
          <a:xfrm>
            <a:off x="5605186" y="5981373"/>
            <a:ext cx="2891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Pharmacodynamic Blood sampling</a:t>
            </a:r>
          </a:p>
        </p:txBody>
      </p:sp>
      <p:sp>
        <p:nvSpPr>
          <p:cNvPr id="268" name="Hexagon 267">
            <a:extLst>
              <a:ext uri="{FF2B5EF4-FFF2-40B4-BE49-F238E27FC236}">
                <a16:creationId xmlns:a16="http://schemas.microsoft.com/office/drawing/2014/main" id="{5D62FADA-159C-4202-9B27-26BD0CFE174F}"/>
              </a:ext>
            </a:extLst>
          </p:cNvPr>
          <p:cNvSpPr/>
          <p:nvPr/>
        </p:nvSpPr>
        <p:spPr>
          <a:xfrm>
            <a:off x="9179513" y="4936035"/>
            <a:ext cx="384433" cy="337046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244EC93E-59FF-4C83-9D87-395D8F7B235F}"/>
              </a:ext>
            </a:extLst>
          </p:cNvPr>
          <p:cNvSpPr txBox="1"/>
          <p:nvPr/>
        </p:nvSpPr>
        <p:spPr>
          <a:xfrm>
            <a:off x="9608690" y="4905149"/>
            <a:ext cx="208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Quality of Life Questionnaires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00BE7B3-CFE1-49B0-97B9-AA9AFD0A3425}"/>
              </a:ext>
            </a:extLst>
          </p:cNvPr>
          <p:cNvCxnSpPr/>
          <p:nvPr/>
        </p:nvCxnSpPr>
        <p:spPr>
          <a:xfrm>
            <a:off x="2338638" y="4186238"/>
            <a:ext cx="919030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7" name="Hexagon 296">
            <a:extLst>
              <a:ext uri="{FF2B5EF4-FFF2-40B4-BE49-F238E27FC236}">
                <a16:creationId xmlns:a16="http://schemas.microsoft.com/office/drawing/2014/main" id="{59C9F0D2-DC3B-4F75-816E-D6FD4E8DDFF8}"/>
              </a:ext>
            </a:extLst>
          </p:cNvPr>
          <p:cNvSpPr/>
          <p:nvPr/>
        </p:nvSpPr>
        <p:spPr>
          <a:xfrm>
            <a:off x="11293747" y="2998399"/>
            <a:ext cx="384433" cy="337046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298" name="Diamond 297">
            <a:extLst>
              <a:ext uri="{FF2B5EF4-FFF2-40B4-BE49-F238E27FC236}">
                <a16:creationId xmlns:a16="http://schemas.microsoft.com/office/drawing/2014/main" id="{7E8810CD-F73B-4A8F-86F2-ACF1222DD114}"/>
              </a:ext>
            </a:extLst>
          </p:cNvPr>
          <p:cNvSpPr/>
          <p:nvPr/>
        </p:nvSpPr>
        <p:spPr>
          <a:xfrm>
            <a:off x="11326105" y="1611039"/>
            <a:ext cx="384434" cy="3584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E8993DB-F8DC-4E5A-BB3B-A55B928AF968}"/>
              </a:ext>
            </a:extLst>
          </p:cNvPr>
          <p:cNvSpPr/>
          <p:nvPr/>
        </p:nvSpPr>
        <p:spPr>
          <a:xfrm>
            <a:off x="5745101" y="1387830"/>
            <a:ext cx="222256" cy="2517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044889C-1672-4053-B589-28F68DACAA0A}"/>
              </a:ext>
            </a:extLst>
          </p:cNvPr>
          <p:cNvSpPr/>
          <p:nvPr/>
        </p:nvSpPr>
        <p:spPr>
          <a:xfrm>
            <a:off x="7138063" y="1381145"/>
            <a:ext cx="222256" cy="2517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78E7E827-1879-4530-B2A0-E0677F5867CE}"/>
              </a:ext>
            </a:extLst>
          </p:cNvPr>
          <p:cNvSpPr/>
          <p:nvPr/>
        </p:nvSpPr>
        <p:spPr>
          <a:xfrm>
            <a:off x="8562931" y="1355930"/>
            <a:ext cx="222256" cy="2466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C8687CA8-30ED-4282-BF78-43AA8F2E7B56}"/>
              </a:ext>
            </a:extLst>
          </p:cNvPr>
          <p:cNvSpPr/>
          <p:nvPr/>
        </p:nvSpPr>
        <p:spPr>
          <a:xfrm>
            <a:off x="9990137" y="1378613"/>
            <a:ext cx="222256" cy="2466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523B9D0-149F-478C-8AE4-2D4C4D6139E5}"/>
              </a:ext>
            </a:extLst>
          </p:cNvPr>
          <p:cNvSpPr/>
          <p:nvPr/>
        </p:nvSpPr>
        <p:spPr>
          <a:xfrm>
            <a:off x="11401852" y="1367746"/>
            <a:ext cx="222256" cy="2466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86E6BD4-CF99-4540-9FC7-6BB331F85EA7}"/>
              </a:ext>
            </a:extLst>
          </p:cNvPr>
          <p:cNvGrpSpPr/>
          <p:nvPr/>
        </p:nvGrpSpPr>
        <p:grpSpPr>
          <a:xfrm>
            <a:off x="4283021" y="2947638"/>
            <a:ext cx="254875" cy="369332"/>
            <a:chOff x="435431" y="2904201"/>
            <a:chExt cx="526103" cy="541788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3898786C-E582-4C88-AC95-E081A118A5A6}"/>
                </a:ext>
              </a:extLst>
            </p:cNvPr>
            <p:cNvSpPr/>
            <p:nvPr/>
          </p:nvSpPr>
          <p:spPr>
            <a:xfrm>
              <a:off x="502762" y="2995154"/>
              <a:ext cx="458772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859DC171-9B82-41F7-9310-C933874F7D05}"/>
                </a:ext>
              </a:extLst>
            </p:cNvPr>
            <p:cNvSpPr txBox="1"/>
            <p:nvPr/>
          </p:nvSpPr>
          <p:spPr>
            <a:xfrm>
              <a:off x="435431" y="2904201"/>
              <a:ext cx="392787" cy="541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</a:t>
              </a:r>
            </a:p>
          </p:txBody>
        </p:sp>
      </p:grpSp>
      <p:sp>
        <p:nvSpPr>
          <p:cNvPr id="302" name="Rectangle 301">
            <a:extLst>
              <a:ext uri="{FF2B5EF4-FFF2-40B4-BE49-F238E27FC236}">
                <a16:creationId xmlns:a16="http://schemas.microsoft.com/office/drawing/2014/main" id="{4C4B80EE-931D-4C59-B5B1-E5AD628E50D8}"/>
              </a:ext>
            </a:extLst>
          </p:cNvPr>
          <p:cNvSpPr/>
          <p:nvPr/>
        </p:nvSpPr>
        <p:spPr>
          <a:xfrm>
            <a:off x="346790" y="5752820"/>
            <a:ext cx="222256" cy="2517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3662A47D-F60A-4CC2-8D56-31B573EABA4B}"/>
              </a:ext>
            </a:extLst>
          </p:cNvPr>
          <p:cNvSpPr txBox="1"/>
          <p:nvPr/>
        </p:nvSpPr>
        <p:spPr>
          <a:xfrm>
            <a:off x="706296" y="5635258"/>
            <a:ext cx="411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Safety review with haematology &amp; biochemistry blood tests (at baseline) and FBC only thereafter</a:t>
            </a:r>
          </a:p>
          <a:p>
            <a:endParaRPr lang="en-GB" sz="1400" dirty="0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8B7391AF-F01C-4809-82E0-DD5817964F21}"/>
              </a:ext>
            </a:extLst>
          </p:cNvPr>
          <p:cNvSpPr/>
          <p:nvPr/>
        </p:nvSpPr>
        <p:spPr>
          <a:xfrm>
            <a:off x="1084397" y="1381145"/>
            <a:ext cx="222256" cy="2517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6B552A-B21D-4E82-BDB2-A082C0FCA627}"/>
              </a:ext>
            </a:extLst>
          </p:cNvPr>
          <p:cNvSpPr txBox="1"/>
          <p:nvPr/>
        </p:nvSpPr>
        <p:spPr>
          <a:xfrm>
            <a:off x="4528425" y="174756"/>
            <a:ext cx="498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STUDY SCHEMA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59607-8B11-4589-A975-9B246BA0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129CE-9462-45E7-BCC5-4756456C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2" y="-17173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 to the LFS community and to..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AB07-237F-460A-BD71-BE4B17D1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6" descr="University of Oxford visual identity - Fonts In Use">
            <a:extLst>
              <a:ext uri="{FF2B5EF4-FFF2-40B4-BE49-F238E27FC236}">
                <a16:creationId xmlns:a16="http://schemas.microsoft.com/office/drawing/2014/main" id="{81A4F615-6E79-40CB-8F75-76CB7609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95" y="2115535"/>
            <a:ext cx="2553059" cy="7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George Pantziarka TP53 Trust">
            <a:extLst>
              <a:ext uri="{FF2B5EF4-FFF2-40B4-BE49-F238E27FC236}">
                <a16:creationId xmlns:a16="http://schemas.microsoft.com/office/drawing/2014/main" id="{60E21A88-DA91-4308-90D2-A4ED5586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2" y="3963566"/>
            <a:ext cx="455903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s: NIHR publishes its operational priorities | NIHR">
            <a:extLst>
              <a:ext uri="{FF2B5EF4-FFF2-40B4-BE49-F238E27FC236}">
                <a16:creationId xmlns:a16="http://schemas.microsoft.com/office/drawing/2014/main" id="{46041306-68F8-45DA-A68E-7FE25A684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23" y="1909671"/>
            <a:ext cx="38290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oom Logo PNG - Meeting Zoom icon Download - Free Transparent PNG Logos">
            <a:extLst>
              <a:ext uri="{FF2B5EF4-FFF2-40B4-BE49-F238E27FC236}">
                <a16:creationId xmlns:a16="http://schemas.microsoft.com/office/drawing/2014/main" id="{D1BF975C-3E40-4691-A906-914F950BF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70" y="3440608"/>
            <a:ext cx="1776449" cy="169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D4DA5-7803-4DF1-8FFF-177E90B05944}"/>
              </a:ext>
            </a:extLst>
          </p:cNvPr>
          <p:cNvSpPr txBox="1"/>
          <p:nvPr/>
        </p:nvSpPr>
        <p:spPr>
          <a:xfrm>
            <a:off x="7246332" y="3686187"/>
            <a:ext cx="786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National and International MILI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David Malkin and Daniel Morgenstern (Canada)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Payal Khincha (NCI, 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Christian Kratz (Germany)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CE7D1E-CB8F-49E1-91C7-2F27C16167CF}"/>
              </a:ext>
            </a:extLst>
          </p:cNvPr>
          <p:cNvCxnSpPr/>
          <p:nvPr/>
        </p:nvCxnSpPr>
        <p:spPr>
          <a:xfrm>
            <a:off x="0" y="980661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8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 of the United Kingdom.svg">
            <a:extLst>
              <a:ext uri="{FF2B5EF4-FFF2-40B4-BE49-F238E27FC236}">
                <a16:creationId xmlns:a16="http://schemas.microsoft.com/office/drawing/2014/main" id="{CECFCE47-1A54-47E3-AF27-1C25A3AF9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8" y="1988891"/>
            <a:ext cx="24288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BF6C6-D990-4334-8F61-4FDDE23178B1}"/>
              </a:ext>
            </a:extLst>
          </p:cNvPr>
          <p:cNvSpPr txBox="1"/>
          <p:nvPr/>
        </p:nvSpPr>
        <p:spPr>
          <a:xfrm>
            <a:off x="3006786" y="2155170"/>
            <a:ext cx="2281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MILI </a:t>
            </a:r>
          </a:p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approx. 220 adults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40A8E-C7DE-4D4A-B816-C12D644EEFBE}"/>
              </a:ext>
            </a:extLst>
          </p:cNvPr>
          <p:cNvSpPr/>
          <p:nvPr/>
        </p:nvSpPr>
        <p:spPr>
          <a:xfrm>
            <a:off x="494950" y="1895913"/>
            <a:ext cx="4778097" cy="138418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Flag of Canada (Pantone).svg">
            <a:extLst>
              <a:ext uri="{FF2B5EF4-FFF2-40B4-BE49-F238E27FC236}">
                <a16:creationId xmlns:a16="http://schemas.microsoft.com/office/drawing/2014/main" id="{7E9843F4-FED1-4CA2-97A6-5687795F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8" y="3434594"/>
            <a:ext cx="24288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9244B4-2CFE-4230-BF9A-242285C49677}"/>
              </a:ext>
            </a:extLst>
          </p:cNvPr>
          <p:cNvSpPr/>
          <p:nvPr/>
        </p:nvSpPr>
        <p:spPr>
          <a:xfrm>
            <a:off x="498578" y="3343753"/>
            <a:ext cx="4778097" cy="138418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C8B12-3564-43F4-9DB8-4CBBC6AFA41D}"/>
              </a:ext>
            </a:extLst>
          </p:cNvPr>
          <p:cNvSpPr txBox="1"/>
          <p:nvPr/>
        </p:nvSpPr>
        <p:spPr>
          <a:xfrm>
            <a:off x="3039466" y="3434594"/>
            <a:ext cx="22829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MILI-PAED </a:t>
            </a:r>
          </a:p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approx. 200 children</a:t>
            </a:r>
          </a:p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CI: Morgenstern</a:t>
            </a:r>
          </a:p>
        </p:txBody>
      </p:sp>
      <p:pic>
        <p:nvPicPr>
          <p:cNvPr id="1030" name="Picture 6" descr="Flag of Germany.svg">
            <a:extLst>
              <a:ext uri="{FF2B5EF4-FFF2-40B4-BE49-F238E27FC236}">
                <a16:creationId xmlns:a16="http://schemas.microsoft.com/office/drawing/2014/main" id="{B6317306-39DD-4F5F-9CAC-5AF705FF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8" y="4888686"/>
            <a:ext cx="24288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343D89-B2B6-438A-9CC5-7FE5847B9F58}"/>
              </a:ext>
            </a:extLst>
          </p:cNvPr>
          <p:cNvSpPr/>
          <p:nvPr/>
        </p:nvSpPr>
        <p:spPr>
          <a:xfrm>
            <a:off x="486561" y="4827166"/>
            <a:ext cx="4786486" cy="158202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2" name="Picture 8" descr="Flag of the United States of America">
            <a:extLst>
              <a:ext uri="{FF2B5EF4-FFF2-40B4-BE49-F238E27FC236}">
                <a16:creationId xmlns:a16="http://schemas.microsoft.com/office/drawing/2014/main" id="{493A53AF-109A-404D-A10C-ABED9F241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8" y="535376"/>
            <a:ext cx="242048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0A6FDB-BB3F-43B8-A702-10A78BB39746}"/>
              </a:ext>
            </a:extLst>
          </p:cNvPr>
          <p:cNvSpPr/>
          <p:nvPr/>
        </p:nvSpPr>
        <p:spPr>
          <a:xfrm>
            <a:off x="486561" y="462115"/>
            <a:ext cx="4778097" cy="138418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8A9543C-39FC-4937-99E5-496F3E15EB7F}"/>
              </a:ext>
            </a:extLst>
          </p:cNvPr>
          <p:cNvGraphicFramePr/>
          <p:nvPr>
            <p:extLst/>
          </p:nvPr>
        </p:nvGraphicFramePr>
        <p:xfrm>
          <a:off x="8569611" y="1256251"/>
          <a:ext cx="2420485" cy="179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975E4C2-C427-404D-A6F4-420AD355751F}"/>
              </a:ext>
            </a:extLst>
          </p:cNvPr>
          <p:cNvGraphicFramePr/>
          <p:nvPr>
            <p:extLst/>
          </p:nvPr>
        </p:nvGraphicFramePr>
        <p:xfrm>
          <a:off x="6195085" y="2389817"/>
          <a:ext cx="2589876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FCDDFBC-9179-48A3-B77C-94C0F5BD8041}"/>
              </a:ext>
            </a:extLst>
          </p:cNvPr>
          <p:cNvGraphicFramePr/>
          <p:nvPr>
            <p:extLst/>
          </p:nvPr>
        </p:nvGraphicFramePr>
        <p:xfrm>
          <a:off x="9500303" y="2450556"/>
          <a:ext cx="2428875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3B834C9-5788-4355-AC85-785537359F26}"/>
              </a:ext>
            </a:extLst>
          </p:cNvPr>
          <p:cNvGraphicFramePr/>
          <p:nvPr>
            <p:extLst/>
          </p:nvPr>
        </p:nvGraphicFramePr>
        <p:xfrm>
          <a:off x="8400733" y="3641023"/>
          <a:ext cx="2428875" cy="145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B161BC-3B57-480B-B657-17C32D722FE9}"/>
              </a:ext>
            </a:extLst>
          </p:cNvPr>
          <p:cNvCxnSpPr/>
          <p:nvPr/>
        </p:nvCxnSpPr>
        <p:spPr>
          <a:xfrm>
            <a:off x="5620624" y="788565"/>
            <a:ext cx="0" cy="5318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B6E1410-BBC3-41AE-95B0-914A679F6733}"/>
              </a:ext>
            </a:extLst>
          </p:cNvPr>
          <p:cNvSpPr txBox="1"/>
          <p:nvPr/>
        </p:nvSpPr>
        <p:spPr>
          <a:xfrm rot="5400000">
            <a:off x="3433389" y="3782584"/>
            <a:ext cx="494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SHARED PROTOCOL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ED0801DE-B924-41E8-872F-C84AE9B25D5A}"/>
              </a:ext>
            </a:extLst>
          </p:cNvPr>
          <p:cNvSpPr/>
          <p:nvPr/>
        </p:nvSpPr>
        <p:spPr>
          <a:xfrm rot="10800000">
            <a:off x="6169465" y="1677798"/>
            <a:ext cx="281265" cy="28606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6E22281-74CA-4862-9332-E89E4B7D8604}"/>
              </a:ext>
            </a:extLst>
          </p:cNvPr>
          <p:cNvSpPr/>
          <p:nvPr/>
        </p:nvSpPr>
        <p:spPr>
          <a:xfrm>
            <a:off x="6611507" y="1214308"/>
            <a:ext cx="5093931" cy="3674378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ED82EC-5549-4CF7-AA0B-B5F7FAB3C54A}"/>
              </a:ext>
            </a:extLst>
          </p:cNvPr>
          <p:cNvSpPr txBox="1"/>
          <p:nvPr/>
        </p:nvSpPr>
        <p:spPr>
          <a:xfrm>
            <a:off x="7693268" y="2574442"/>
            <a:ext cx="2988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&gt;600 patient IPD META-ANALYSIS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9B77E-24F9-4954-8D8E-961E3B4197B0}"/>
              </a:ext>
            </a:extLst>
          </p:cNvPr>
          <p:cNvSpPr txBox="1"/>
          <p:nvPr/>
        </p:nvSpPr>
        <p:spPr>
          <a:xfrm>
            <a:off x="3186435" y="5735716"/>
            <a:ext cx="2017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adults and children</a:t>
            </a:r>
          </a:p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CI: Christian Kratz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F641A7-AA46-4F33-97B9-E6CEDF0AA0A1}"/>
              </a:ext>
            </a:extLst>
          </p:cNvPr>
          <p:cNvSpPr txBox="1"/>
          <p:nvPr/>
        </p:nvSpPr>
        <p:spPr>
          <a:xfrm>
            <a:off x="3155625" y="1356623"/>
            <a:ext cx="201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approx. 250 adults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F09BD-A512-43B9-A699-FCCBA803D25F}"/>
              </a:ext>
            </a:extLst>
          </p:cNvPr>
          <p:cNvSpPr txBox="1"/>
          <p:nvPr/>
        </p:nvSpPr>
        <p:spPr>
          <a:xfrm>
            <a:off x="3356764" y="783730"/>
            <a:ext cx="167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NIH - MILI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7480CE-714D-4F11-8E92-BFF92686F03B}"/>
              </a:ext>
            </a:extLst>
          </p:cNvPr>
          <p:cNvSpPr txBox="1"/>
          <p:nvPr/>
        </p:nvSpPr>
        <p:spPr>
          <a:xfrm>
            <a:off x="3527095" y="5316711"/>
            <a:ext cx="16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German - MILI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41F86-E7B0-433A-A001-127E35E8004C}"/>
              </a:ext>
            </a:extLst>
          </p:cNvPr>
          <p:cNvSpPr txBox="1"/>
          <p:nvPr/>
        </p:nvSpPr>
        <p:spPr>
          <a:xfrm>
            <a:off x="3245108" y="533016"/>
            <a:ext cx="208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Bernard MT Condensed" panose="02050806060905020404" pitchFamily="18" charset="0"/>
              </a:rPr>
              <a:t>Funding approved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8444E1-A7D4-424C-8B6F-EF8CB71CD289}"/>
              </a:ext>
            </a:extLst>
          </p:cNvPr>
          <p:cNvSpPr txBox="1"/>
          <p:nvPr/>
        </p:nvSpPr>
        <p:spPr>
          <a:xfrm>
            <a:off x="3275925" y="1931242"/>
            <a:ext cx="208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Bernard MT Condensed" panose="02050806060905020404" pitchFamily="18" charset="0"/>
              </a:rPr>
              <a:t>Funding approved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5192946-8906-49B7-9ECC-47EA865C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3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 of the United Kingdom.svg">
            <a:extLst>
              <a:ext uri="{FF2B5EF4-FFF2-40B4-BE49-F238E27FC236}">
                <a16:creationId xmlns:a16="http://schemas.microsoft.com/office/drawing/2014/main" id="{CECFCE47-1A54-47E3-AF27-1C25A3AF9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8" y="1988891"/>
            <a:ext cx="24288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BF6C6-D990-4334-8F61-4FDDE23178B1}"/>
              </a:ext>
            </a:extLst>
          </p:cNvPr>
          <p:cNvSpPr txBox="1"/>
          <p:nvPr/>
        </p:nvSpPr>
        <p:spPr>
          <a:xfrm>
            <a:off x="3006786" y="2155170"/>
            <a:ext cx="2281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MILI </a:t>
            </a:r>
          </a:p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approx. 220 adults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40A8E-C7DE-4D4A-B816-C12D644EEFBE}"/>
              </a:ext>
            </a:extLst>
          </p:cNvPr>
          <p:cNvSpPr/>
          <p:nvPr/>
        </p:nvSpPr>
        <p:spPr>
          <a:xfrm>
            <a:off x="494950" y="1895913"/>
            <a:ext cx="4778097" cy="138418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Flag of Canada (Pantone).svg">
            <a:extLst>
              <a:ext uri="{FF2B5EF4-FFF2-40B4-BE49-F238E27FC236}">
                <a16:creationId xmlns:a16="http://schemas.microsoft.com/office/drawing/2014/main" id="{7E9843F4-FED1-4CA2-97A6-5687795F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8" y="3434594"/>
            <a:ext cx="24288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9244B4-2CFE-4230-BF9A-242285C49677}"/>
              </a:ext>
            </a:extLst>
          </p:cNvPr>
          <p:cNvSpPr/>
          <p:nvPr/>
        </p:nvSpPr>
        <p:spPr>
          <a:xfrm>
            <a:off x="498578" y="3343753"/>
            <a:ext cx="4778097" cy="138418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C8B12-3564-43F4-9DB8-4CBBC6AFA41D}"/>
              </a:ext>
            </a:extLst>
          </p:cNvPr>
          <p:cNvSpPr txBox="1"/>
          <p:nvPr/>
        </p:nvSpPr>
        <p:spPr>
          <a:xfrm>
            <a:off x="3039466" y="3434594"/>
            <a:ext cx="22829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MILI-PAED </a:t>
            </a:r>
          </a:p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approx. 200 children</a:t>
            </a:r>
          </a:p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CI: Morgenstern</a:t>
            </a:r>
          </a:p>
        </p:txBody>
      </p:sp>
      <p:pic>
        <p:nvPicPr>
          <p:cNvPr id="1030" name="Picture 6" descr="Flag of Germany.svg">
            <a:extLst>
              <a:ext uri="{FF2B5EF4-FFF2-40B4-BE49-F238E27FC236}">
                <a16:creationId xmlns:a16="http://schemas.microsoft.com/office/drawing/2014/main" id="{B6317306-39DD-4F5F-9CAC-5AF705FF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8" y="4888686"/>
            <a:ext cx="24288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343D89-B2B6-438A-9CC5-7FE5847B9F58}"/>
              </a:ext>
            </a:extLst>
          </p:cNvPr>
          <p:cNvSpPr/>
          <p:nvPr/>
        </p:nvSpPr>
        <p:spPr>
          <a:xfrm>
            <a:off x="486561" y="4827166"/>
            <a:ext cx="4786486" cy="158202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2" name="Picture 8" descr="Flag of the United States of America">
            <a:extLst>
              <a:ext uri="{FF2B5EF4-FFF2-40B4-BE49-F238E27FC236}">
                <a16:creationId xmlns:a16="http://schemas.microsoft.com/office/drawing/2014/main" id="{493A53AF-109A-404D-A10C-ABED9F241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8" y="535376"/>
            <a:ext cx="242048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0A6FDB-BB3F-43B8-A702-10A78BB39746}"/>
              </a:ext>
            </a:extLst>
          </p:cNvPr>
          <p:cNvSpPr/>
          <p:nvPr/>
        </p:nvSpPr>
        <p:spPr>
          <a:xfrm>
            <a:off x="486561" y="462115"/>
            <a:ext cx="4778097" cy="138418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8A9543C-39FC-4937-99E5-496F3E15EB7F}"/>
              </a:ext>
            </a:extLst>
          </p:cNvPr>
          <p:cNvGraphicFramePr/>
          <p:nvPr>
            <p:extLst/>
          </p:nvPr>
        </p:nvGraphicFramePr>
        <p:xfrm>
          <a:off x="8569611" y="1256251"/>
          <a:ext cx="2420485" cy="179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975E4C2-C427-404D-A6F4-420AD355751F}"/>
              </a:ext>
            </a:extLst>
          </p:cNvPr>
          <p:cNvGraphicFramePr/>
          <p:nvPr>
            <p:extLst/>
          </p:nvPr>
        </p:nvGraphicFramePr>
        <p:xfrm>
          <a:off x="6195085" y="2389817"/>
          <a:ext cx="2589876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FCDDFBC-9179-48A3-B77C-94C0F5BD8041}"/>
              </a:ext>
            </a:extLst>
          </p:cNvPr>
          <p:cNvGraphicFramePr/>
          <p:nvPr>
            <p:extLst/>
          </p:nvPr>
        </p:nvGraphicFramePr>
        <p:xfrm>
          <a:off x="9500303" y="2450556"/>
          <a:ext cx="2428875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3B834C9-5788-4355-AC85-785537359F26}"/>
              </a:ext>
            </a:extLst>
          </p:cNvPr>
          <p:cNvGraphicFramePr/>
          <p:nvPr>
            <p:extLst/>
          </p:nvPr>
        </p:nvGraphicFramePr>
        <p:xfrm>
          <a:off x="8400733" y="3641023"/>
          <a:ext cx="2428875" cy="145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B161BC-3B57-480B-B657-17C32D722FE9}"/>
              </a:ext>
            </a:extLst>
          </p:cNvPr>
          <p:cNvCxnSpPr/>
          <p:nvPr/>
        </p:nvCxnSpPr>
        <p:spPr>
          <a:xfrm>
            <a:off x="5620624" y="788565"/>
            <a:ext cx="0" cy="5318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B6E1410-BBC3-41AE-95B0-914A679F6733}"/>
              </a:ext>
            </a:extLst>
          </p:cNvPr>
          <p:cNvSpPr txBox="1"/>
          <p:nvPr/>
        </p:nvSpPr>
        <p:spPr>
          <a:xfrm rot="5400000">
            <a:off x="3433389" y="3782584"/>
            <a:ext cx="494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SHARED PROTOCOL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ED0801DE-B924-41E8-872F-C84AE9B25D5A}"/>
              </a:ext>
            </a:extLst>
          </p:cNvPr>
          <p:cNvSpPr/>
          <p:nvPr/>
        </p:nvSpPr>
        <p:spPr>
          <a:xfrm rot="10800000">
            <a:off x="6169465" y="1677798"/>
            <a:ext cx="281265" cy="28606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6E22281-74CA-4862-9332-E89E4B7D8604}"/>
              </a:ext>
            </a:extLst>
          </p:cNvPr>
          <p:cNvSpPr/>
          <p:nvPr/>
        </p:nvSpPr>
        <p:spPr>
          <a:xfrm>
            <a:off x="6611507" y="1214308"/>
            <a:ext cx="5093931" cy="3674378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ED82EC-5549-4CF7-AA0B-B5F7FAB3C54A}"/>
              </a:ext>
            </a:extLst>
          </p:cNvPr>
          <p:cNvSpPr txBox="1"/>
          <p:nvPr/>
        </p:nvSpPr>
        <p:spPr>
          <a:xfrm>
            <a:off x="7693268" y="2574442"/>
            <a:ext cx="2988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&gt;600 patient IPD META-ANALYSIS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9B77E-24F9-4954-8D8E-961E3B4197B0}"/>
              </a:ext>
            </a:extLst>
          </p:cNvPr>
          <p:cNvSpPr txBox="1"/>
          <p:nvPr/>
        </p:nvSpPr>
        <p:spPr>
          <a:xfrm>
            <a:off x="3186435" y="5735716"/>
            <a:ext cx="2017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adults and children</a:t>
            </a:r>
          </a:p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CI: Christian Kratz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F641A7-AA46-4F33-97B9-E6CEDF0AA0A1}"/>
              </a:ext>
            </a:extLst>
          </p:cNvPr>
          <p:cNvSpPr txBox="1"/>
          <p:nvPr/>
        </p:nvSpPr>
        <p:spPr>
          <a:xfrm>
            <a:off x="3155625" y="1356623"/>
            <a:ext cx="201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approx. 250 adults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F09BD-A512-43B9-A699-FCCBA803D25F}"/>
              </a:ext>
            </a:extLst>
          </p:cNvPr>
          <p:cNvSpPr txBox="1"/>
          <p:nvPr/>
        </p:nvSpPr>
        <p:spPr>
          <a:xfrm>
            <a:off x="3356764" y="783730"/>
            <a:ext cx="167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NIH - MILI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7480CE-714D-4F11-8E92-BFF92686F03B}"/>
              </a:ext>
            </a:extLst>
          </p:cNvPr>
          <p:cNvSpPr txBox="1"/>
          <p:nvPr/>
        </p:nvSpPr>
        <p:spPr>
          <a:xfrm>
            <a:off x="3527095" y="5316711"/>
            <a:ext cx="16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German - MILI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41F86-E7B0-433A-A001-127E35E8004C}"/>
              </a:ext>
            </a:extLst>
          </p:cNvPr>
          <p:cNvSpPr txBox="1"/>
          <p:nvPr/>
        </p:nvSpPr>
        <p:spPr>
          <a:xfrm>
            <a:off x="3245108" y="533016"/>
            <a:ext cx="208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Bernard MT Condensed" panose="02050806060905020404" pitchFamily="18" charset="0"/>
              </a:rPr>
              <a:t>Funding approved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8444E1-A7D4-424C-8B6F-EF8CB71CD289}"/>
              </a:ext>
            </a:extLst>
          </p:cNvPr>
          <p:cNvSpPr txBox="1"/>
          <p:nvPr/>
        </p:nvSpPr>
        <p:spPr>
          <a:xfrm>
            <a:off x="3275925" y="1931242"/>
            <a:ext cx="208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Bernard MT Condensed" panose="02050806060905020404" pitchFamily="18" charset="0"/>
              </a:rPr>
              <a:t>Funding approved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008E6C-5873-4EAB-AB5F-C1F2754A6429}"/>
              </a:ext>
            </a:extLst>
          </p:cNvPr>
          <p:cNvSpPr/>
          <p:nvPr/>
        </p:nvSpPr>
        <p:spPr>
          <a:xfrm>
            <a:off x="151002" y="1754576"/>
            <a:ext cx="5469621" cy="1724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97F756D-42DD-4217-9801-A80DC408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0E9A-6B23-644B-A895-3B2FD43B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7708"/>
            <a:ext cx="3799001" cy="116432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UK’s MILI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5488C-E6CA-BE40-9642-0CF491D1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4" y="977659"/>
            <a:ext cx="1212501" cy="1044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507FB8-D296-5A41-A211-2C5E0D686516}"/>
              </a:ext>
            </a:extLst>
          </p:cNvPr>
          <p:cNvSpPr txBox="1"/>
          <p:nvPr/>
        </p:nvSpPr>
        <p:spPr>
          <a:xfrm>
            <a:off x="1320501" y="1074858"/>
            <a:ext cx="1921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Dr Sarah Blagden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Associate Professor of Medical Oncology, University of Oxford.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CBE456-76F6-D046-9494-80FEF6A5A41C}"/>
              </a:ext>
            </a:extLst>
          </p:cNvPr>
          <p:cNvSpPr txBox="1"/>
          <p:nvPr/>
        </p:nvSpPr>
        <p:spPr>
          <a:xfrm>
            <a:off x="1414738" y="2436794"/>
            <a:ext cx="1719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Dr Simon Lord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Consultant  Medical Oncologist, 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University of Oxford.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349E24-8E37-AA46-9408-E7D2269AE121}"/>
              </a:ext>
            </a:extLst>
          </p:cNvPr>
          <p:cNvSpPr txBox="1"/>
          <p:nvPr/>
        </p:nvSpPr>
        <p:spPr>
          <a:xfrm>
            <a:off x="5366181" y="5263682"/>
            <a:ext cx="485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Statistician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D90FFD-433E-3048-BEEB-07009279DC8B}"/>
              </a:ext>
            </a:extLst>
          </p:cNvPr>
          <p:cNvSpPr txBox="1"/>
          <p:nvPr/>
        </p:nvSpPr>
        <p:spPr>
          <a:xfrm>
            <a:off x="8014811" y="4024482"/>
            <a:ext cx="485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PPI representatives 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ABF25F0-0BA6-F946-A7A5-84AC4C5001D9}"/>
              </a:ext>
            </a:extLst>
          </p:cNvPr>
          <p:cNvSpPr txBox="1">
            <a:spLocks/>
          </p:cNvSpPr>
          <p:nvPr/>
        </p:nvSpPr>
        <p:spPr>
          <a:xfrm>
            <a:off x="5255391" y="325263"/>
            <a:ext cx="1966618" cy="909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Dr Lara Hawkes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Consultant Cancer Geneticist, University of Oxford. BRCA risk stratification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68B799A-A3DD-8C44-82FD-32B698B8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52" y="6356350"/>
            <a:ext cx="2743200" cy="365125"/>
          </a:xfrm>
        </p:spPr>
        <p:txBody>
          <a:bodyPr/>
          <a:lstStyle/>
          <a:p>
            <a:fld id="{2CD6764E-73D6-7044-9DC9-72ACDA3F174E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400" y="92234"/>
            <a:ext cx="1153129" cy="1330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315735-04A4-410C-82FB-05D16BF21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36" y="2236996"/>
            <a:ext cx="1212501" cy="1137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BBCF63D-CB6D-4173-89AE-FED39A6A1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42" y="3621217"/>
            <a:ext cx="1105704" cy="1133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F99C334-86C3-4E08-A4DE-25235CC8C0C5}"/>
              </a:ext>
            </a:extLst>
          </p:cNvPr>
          <p:cNvSpPr txBox="1"/>
          <p:nvPr/>
        </p:nvSpPr>
        <p:spPr>
          <a:xfrm>
            <a:off x="1314654" y="3806949"/>
            <a:ext cx="19268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Prof Gareth Bond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Genetics and Genomics University of Birmingham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BB299F6-0124-4286-A154-509A427159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55" r="19867"/>
          <a:stretch/>
        </p:blipFill>
        <p:spPr>
          <a:xfrm>
            <a:off x="4088204" y="1504193"/>
            <a:ext cx="1180325" cy="1254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E2FA475-C2C8-4311-851F-E586CC1164F9}"/>
              </a:ext>
            </a:extLst>
          </p:cNvPr>
          <p:cNvSpPr txBox="1">
            <a:spLocks/>
          </p:cNvSpPr>
          <p:nvPr/>
        </p:nvSpPr>
        <p:spPr>
          <a:xfrm>
            <a:off x="5308252" y="1594318"/>
            <a:ext cx="1966618" cy="909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Prof Gareth Evans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Consultant Cancer Geneticist, University of Manchester.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F5EC4EE-2FAD-4B53-B363-8A9D839A2236}"/>
              </a:ext>
            </a:extLst>
          </p:cNvPr>
          <p:cNvSpPr txBox="1">
            <a:spLocks/>
          </p:cNvSpPr>
          <p:nvPr/>
        </p:nvSpPr>
        <p:spPr>
          <a:xfrm>
            <a:off x="5292678" y="2904665"/>
            <a:ext cx="1966618" cy="909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Dr Helen Hanson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Consultant Cancer Geneticist, St Georges Hospital, London</a:t>
            </a:r>
          </a:p>
        </p:txBody>
      </p:sp>
      <p:pic>
        <p:nvPicPr>
          <p:cNvPr id="42" name="Picture 2" descr="https://www.anticancerfund.org/sites/default/files/styles/medium_squared/public/images/pan_pantziarka_0.png?itok=PnDxG5sI">
            <a:extLst>
              <a:ext uri="{FF2B5EF4-FFF2-40B4-BE49-F238E27FC236}">
                <a16:creationId xmlns:a16="http://schemas.microsoft.com/office/drawing/2014/main" id="{FAFCC8FD-B091-4C35-8F98-991F07AB8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0"/>
          <a:stretch/>
        </p:blipFill>
        <p:spPr bwMode="auto">
          <a:xfrm>
            <a:off x="7658420" y="4416603"/>
            <a:ext cx="1212502" cy="13678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9FB459B-99CF-410D-B2FA-1D7CE5DCDDB1}"/>
              </a:ext>
            </a:extLst>
          </p:cNvPr>
          <p:cNvSpPr txBox="1"/>
          <p:nvPr/>
        </p:nvSpPr>
        <p:spPr>
          <a:xfrm>
            <a:off x="7306841" y="5904530"/>
            <a:ext cx="1719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Dr Pan Pantziarka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8" name="Picture 4" descr="https://pbs.twimg.com/media/D9K4xImXsAAFJwS.jpg">
            <a:extLst>
              <a:ext uri="{FF2B5EF4-FFF2-40B4-BE49-F238E27FC236}">
                <a16:creationId xmlns:a16="http://schemas.microsoft.com/office/drawing/2014/main" id="{5120F13F-ADFC-4A55-8349-66CC0E1D6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16309" r="59168" b="34133"/>
          <a:stretch/>
        </p:blipFill>
        <p:spPr bwMode="auto">
          <a:xfrm>
            <a:off x="4070368" y="2823371"/>
            <a:ext cx="1185024" cy="1243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4DCFDBD-34AB-4B69-B1C2-483C28B0C8C3}"/>
              </a:ext>
            </a:extLst>
          </p:cNvPr>
          <p:cNvSpPr txBox="1"/>
          <p:nvPr/>
        </p:nvSpPr>
        <p:spPr>
          <a:xfrm>
            <a:off x="5177345" y="5754191"/>
            <a:ext cx="208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Prof John Norrie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Statistics, University of Edinburgh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AutoShape 6" descr="David Malkin. Photo by Matt Volpe.">
            <a:extLst>
              <a:ext uri="{FF2B5EF4-FFF2-40B4-BE49-F238E27FC236}">
                <a16:creationId xmlns:a16="http://schemas.microsoft.com/office/drawing/2014/main" id="{2E92C7AC-57B9-482D-8771-D0B62D8EF2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54441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21491-2523-4CC2-9069-EF8740F96D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8061" y="575592"/>
            <a:ext cx="1436741" cy="8734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D5FE977-AD58-4D21-9BD7-C04A120612EC}"/>
              </a:ext>
            </a:extLst>
          </p:cNvPr>
          <p:cNvSpPr txBox="1"/>
          <p:nvPr/>
        </p:nvSpPr>
        <p:spPr>
          <a:xfrm>
            <a:off x="8993216" y="133664"/>
            <a:ext cx="485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Sponsor:</a:t>
            </a:r>
          </a:p>
        </p:txBody>
      </p:sp>
      <p:pic>
        <p:nvPicPr>
          <p:cNvPr id="1030" name="Picture 6" descr="University of Oxford visual identity - Fonts In Use">
            <a:extLst>
              <a:ext uri="{FF2B5EF4-FFF2-40B4-BE49-F238E27FC236}">
                <a16:creationId xmlns:a16="http://schemas.microsoft.com/office/drawing/2014/main" id="{B2385BBB-549F-4C64-9894-15BA79AE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70" y="1679075"/>
            <a:ext cx="3187827" cy="9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E08FC60-BEB7-48D3-BA63-679ACC0ED542}"/>
              </a:ext>
            </a:extLst>
          </p:cNvPr>
          <p:cNvSpPr txBox="1"/>
          <p:nvPr/>
        </p:nvSpPr>
        <p:spPr>
          <a:xfrm>
            <a:off x="8993216" y="2807334"/>
            <a:ext cx="233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Funder:</a:t>
            </a:r>
          </a:p>
        </p:txBody>
      </p:sp>
      <p:pic>
        <p:nvPicPr>
          <p:cNvPr id="2050" name="Picture 2" descr="Dr James Franklin - Bournemouth University Staff Profile Pages">
            <a:extLst>
              <a:ext uri="{FF2B5EF4-FFF2-40B4-BE49-F238E27FC236}">
                <a16:creationId xmlns:a16="http://schemas.microsoft.com/office/drawing/2014/main" id="{E7B88611-42C3-4687-B6A7-1E28C33F0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05" y="4144278"/>
            <a:ext cx="1231731" cy="13090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C92DC6E-68D6-433F-8B82-92466D4E4237}"/>
              </a:ext>
            </a:extLst>
          </p:cNvPr>
          <p:cNvSpPr txBox="1">
            <a:spLocks/>
          </p:cNvSpPr>
          <p:nvPr/>
        </p:nvSpPr>
        <p:spPr>
          <a:xfrm>
            <a:off x="5232980" y="4233487"/>
            <a:ext cx="1966618" cy="909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Dr Jamie Franklin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Consultant Radiologist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Bournemouth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F7460-B863-46BB-9ED2-FF154E0B1920}"/>
              </a:ext>
            </a:extLst>
          </p:cNvPr>
          <p:cNvSpPr txBox="1"/>
          <p:nvPr/>
        </p:nvSpPr>
        <p:spPr>
          <a:xfrm>
            <a:off x="5356819" y="-33910"/>
            <a:ext cx="332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Principal Investigator Oxford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7CF4D0-2690-4DA3-B5EF-ACE49B22A760}"/>
              </a:ext>
            </a:extLst>
          </p:cNvPr>
          <p:cNvSpPr txBox="1"/>
          <p:nvPr/>
        </p:nvSpPr>
        <p:spPr>
          <a:xfrm>
            <a:off x="5419042" y="1249724"/>
            <a:ext cx="345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Principal Investigator Manchester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26EE0E-F2D2-4660-AE28-998400BE3AEC}"/>
              </a:ext>
            </a:extLst>
          </p:cNvPr>
          <p:cNvSpPr txBox="1"/>
          <p:nvPr/>
        </p:nvSpPr>
        <p:spPr>
          <a:xfrm>
            <a:off x="5292678" y="2526735"/>
            <a:ext cx="345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Principal Investigator London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DCE361-D51E-4149-9E0B-A495286C6BA0}"/>
              </a:ext>
            </a:extLst>
          </p:cNvPr>
          <p:cNvSpPr txBox="1"/>
          <p:nvPr/>
        </p:nvSpPr>
        <p:spPr>
          <a:xfrm>
            <a:off x="5356819" y="3882771"/>
            <a:ext cx="218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Radiology Lead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A81ACF-0FEB-4A71-BE6C-64CD6426272A}"/>
              </a:ext>
            </a:extLst>
          </p:cNvPr>
          <p:cNvSpPr txBox="1"/>
          <p:nvPr/>
        </p:nvSpPr>
        <p:spPr>
          <a:xfrm>
            <a:off x="1530704" y="680972"/>
            <a:ext cx="218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Chief Investigator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9BF195-0964-48DD-9B2D-2440DE1C7204}"/>
              </a:ext>
            </a:extLst>
          </p:cNvPr>
          <p:cNvSpPr txBox="1"/>
          <p:nvPr/>
        </p:nvSpPr>
        <p:spPr>
          <a:xfrm>
            <a:off x="1497277" y="2075681"/>
            <a:ext cx="218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Translational Leads</a:t>
            </a:r>
          </a:p>
        </p:txBody>
      </p:sp>
      <p:pic>
        <p:nvPicPr>
          <p:cNvPr id="2052" name="Picture 4" descr="Xin Lu — Ludwig Cancer Research">
            <a:extLst>
              <a:ext uri="{FF2B5EF4-FFF2-40B4-BE49-F238E27FC236}">
                <a16:creationId xmlns:a16="http://schemas.microsoft.com/office/drawing/2014/main" id="{86396AA5-5338-4CCC-9E28-8F4F2F15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5" y="5060567"/>
            <a:ext cx="1123097" cy="11230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FF4BD57-16C2-4D63-AFFD-E53C901B8E05}"/>
              </a:ext>
            </a:extLst>
          </p:cNvPr>
          <p:cNvSpPr txBox="1"/>
          <p:nvPr/>
        </p:nvSpPr>
        <p:spPr>
          <a:xfrm>
            <a:off x="1264646" y="5195812"/>
            <a:ext cx="17192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Prof Xin Lu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Ludwig Institute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University of Oxford</a:t>
            </a:r>
          </a:p>
        </p:txBody>
      </p:sp>
      <p:pic>
        <p:nvPicPr>
          <p:cNvPr id="3" name="Picture 2" descr="New Head of Centre for Population Health Sciences | The University of  Edinburgh">
            <a:extLst>
              <a:ext uri="{FF2B5EF4-FFF2-40B4-BE49-F238E27FC236}">
                <a16:creationId xmlns:a16="http://schemas.microsoft.com/office/drawing/2014/main" id="{7AB3CEEF-2746-457D-8A36-98499DE15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5"/>
          <a:stretch/>
        </p:blipFill>
        <p:spPr bwMode="auto">
          <a:xfrm>
            <a:off x="4025805" y="5523858"/>
            <a:ext cx="1233777" cy="12135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IHR | Medicines Discovery Catapult">
            <a:extLst>
              <a:ext uri="{FF2B5EF4-FFF2-40B4-BE49-F238E27FC236}">
                <a16:creationId xmlns:a16="http://schemas.microsoft.com/office/drawing/2014/main" id="{868A92A5-8B85-4458-888F-A1D59B72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40" b="39716"/>
          <a:stretch/>
        </p:blipFill>
        <p:spPr bwMode="auto">
          <a:xfrm>
            <a:off x="8485910" y="3276600"/>
            <a:ext cx="2857090" cy="5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eet The Team – The George Pantziarka TP53 Trust">
            <a:extLst>
              <a:ext uri="{FF2B5EF4-FFF2-40B4-BE49-F238E27FC236}">
                <a16:creationId xmlns:a16="http://schemas.microsoft.com/office/drawing/2014/main" id="{EA5BF4AA-E3FE-422D-9FDB-70C3DCF3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361" y="4398292"/>
            <a:ext cx="1024533" cy="13678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4D9A5F8-C874-4400-A607-C8AB66D1C6BF}"/>
              </a:ext>
            </a:extLst>
          </p:cNvPr>
          <p:cNvSpPr txBox="1"/>
          <p:nvPr/>
        </p:nvSpPr>
        <p:spPr>
          <a:xfrm>
            <a:off x="8993216" y="5842258"/>
            <a:ext cx="13968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Elizabeth Sam &amp; Verity Easton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EFD8D-472A-4ECC-9067-C0465F1A6E36}"/>
              </a:ext>
            </a:extLst>
          </p:cNvPr>
          <p:cNvSpPr txBox="1"/>
          <p:nvPr/>
        </p:nvSpPr>
        <p:spPr>
          <a:xfrm>
            <a:off x="7658420" y="6246633"/>
            <a:ext cx="34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cs typeface="Arial" panose="020B0604020202020204" pitchFamily="34" charset="0"/>
              </a:rPr>
              <a:t>George Pantziarka tp53 Trust.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9327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8794-FDF8-4A37-8499-70218824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435" y="-10815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What questions are we asking?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35BEE-DF01-429D-84EA-2B29D416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48" y="1679447"/>
            <a:ext cx="11255478" cy="349910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metformin prevent or delay the emergence of cancer in people with LFS</a:t>
            </a:r>
          </a:p>
          <a:p>
            <a:pPr marL="0" indent="0">
              <a:buNone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cancer happen in LFS?</a:t>
            </a:r>
          </a:p>
          <a:p>
            <a:pPr marL="0" indent="0">
              <a:buNone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some P53 mutations more cancer-forming than others?</a:t>
            </a:r>
          </a:p>
          <a:p>
            <a:pPr marL="0" indent="0">
              <a:buNone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impact of yearly prevention and/or surveillance on quality of life?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D7B39-10E6-4DB9-90B8-6B4D8BA8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6" descr="University of Oxford visual identity - Fonts In Use">
            <a:extLst>
              <a:ext uri="{FF2B5EF4-FFF2-40B4-BE49-F238E27FC236}">
                <a16:creationId xmlns:a16="http://schemas.microsoft.com/office/drawing/2014/main" id="{EC321C89-58DF-4127-B9A7-CF2E5DB08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" y="81194"/>
            <a:ext cx="2553059" cy="7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1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84B3-6836-4849-A6DD-E6C06CB6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9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Study Design and Recruitment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27CC4-4673-4B0D-BD6F-4AF02F09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CB6E3-2E95-4D6F-A8EA-63A2FC0A0C9F}"/>
              </a:ext>
            </a:extLst>
          </p:cNvPr>
          <p:cNvSpPr txBox="1"/>
          <p:nvPr/>
        </p:nvSpPr>
        <p:spPr>
          <a:xfrm>
            <a:off x="317754" y="1245044"/>
            <a:ext cx="113248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 people aged ≥16y with LFS in UK, recruitment commences January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Randomised 1:1 to cancer surveillance + metformin versus cancer surveillance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randomised to metformin will receive drug by post, have telephone side effect assessment and will send capillary bloods by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will comprise bloods, annual whole body MRI and brain MRI and dermatological 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centres: Oxford, London (St George’s) and Manchester will act as hubs for consenting and scanning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over 2 years and on metformin for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term (10 and 15 year) survival follow-up planned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pooled into a single international meta-analysis.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35BB3C-9E6C-472B-93D2-C67E970374CF}"/>
              </a:ext>
            </a:extLst>
          </p:cNvPr>
          <p:cNvCxnSpPr>
            <a:cxnSpLocks/>
          </p:cNvCxnSpPr>
          <p:nvPr/>
        </p:nvCxnSpPr>
        <p:spPr>
          <a:xfrm>
            <a:off x="0" y="979276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University of Oxford visual identity - Fonts In Use">
            <a:extLst>
              <a:ext uri="{FF2B5EF4-FFF2-40B4-BE49-F238E27FC236}">
                <a16:creationId xmlns:a16="http://schemas.microsoft.com/office/drawing/2014/main" id="{EBDCB377-A7C1-44D2-A6C9-1224A396A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" y="81194"/>
            <a:ext cx="2553059" cy="7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D33E-DC94-4226-816A-C2F95543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362" y="-83284"/>
            <a:ext cx="8397949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How to join MILI – starting Jan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7C5FB-E54C-4172-AF1E-7790DF0EB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8" y="1179545"/>
            <a:ext cx="11651512" cy="5597261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24 UK Regional Genetics centres will be registered as MILI Participant Identification Centres (PICs) 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Helen Hanson, Chair of the UK Cancer Genetics Group, will distribute a letter that will be sent to LFS patients from PICs. 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letter/GPTT website will include a link to the MILI website 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attending genetics centres will be checked for eligibility and referred to their preferred/nearest MILI Trial Centre (Oxford, Manchester or St George’s). 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they will be assessed and consented. 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screening evaluation, patient details will be sent to Oxford Cancer Trials Office (OCTO) for randomisation. 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travel costs will be refunded and will be required to travel to centres for scans but otherwise will post samples and telephone follow-up.</a:t>
            </a:r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138CF-2218-4D0F-BD03-6FEC23DD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7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7AD928-B3C5-457F-93D7-EA952E099A74}"/>
              </a:ext>
            </a:extLst>
          </p:cNvPr>
          <p:cNvCxnSpPr>
            <a:cxnSpLocks/>
          </p:cNvCxnSpPr>
          <p:nvPr/>
        </p:nvCxnSpPr>
        <p:spPr>
          <a:xfrm>
            <a:off x="0" y="979276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University of Oxford visual identity - Fonts In Use">
            <a:extLst>
              <a:ext uri="{FF2B5EF4-FFF2-40B4-BE49-F238E27FC236}">
                <a16:creationId xmlns:a16="http://schemas.microsoft.com/office/drawing/2014/main" id="{AC6FE02F-701F-4B3B-8494-19E157116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" y="81194"/>
            <a:ext cx="2553059" cy="7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3B18A8-BC75-436A-8BB3-7BD84C02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BDD5D8-6BFA-40BB-AFF9-0C1C301F6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845429"/>
              </p:ext>
            </p:extLst>
          </p:nvPr>
        </p:nvGraphicFramePr>
        <p:xfrm>
          <a:off x="381662" y="1132453"/>
          <a:ext cx="11477258" cy="4760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77258">
                  <a:extLst>
                    <a:ext uri="{9D8B030D-6E8A-4147-A177-3AD203B41FA5}">
                      <a16:colId xmlns:a16="http://schemas.microsoft.com/office/drawing/2014/main" val="2510135569"/>
                    </a:ext>
                  </a:extLst>
                </a:gridCol>
              </a:tblGrid>
              <a:tr h="790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PRIMARY:  </a:t>
                      </a: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cancer-free survival up to 5 years</a:t>
                      </a: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54" marR="379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343126"/>
                  </a:ext>
                </a:extLst>
              </a:tr>
              <a:tr h="8020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SECONDARY:</a:t>
                      </a:r>
                      <a:endParaRPr lang="en-GB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Tumour-free survival up to 5 years</a:t>
                      </a:r>
                    </a:p>
                  </a:txBody>
                  <a:tcPr marL="37954" marR="379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843081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2400" b="1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verall</a:t>
                      </a:r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survival</a:t>
                      </a:r>
                    </a:p>
                  </a:txBody>
                  <a:tcPr marL="37954" marR="379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91153"/>
                  </a:ext>
                </a:extLst>
              </a:tr>
              <a:tr h="4996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and spectrum of emerging malignancies</a:t>
                      </a:r>
                      <a:endParaRPr lang="en-GB" sz="2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54" marR="379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73632"/>
                  </a:ext>
                </a:extLst>
              </a:tr>
              <a:tr h="44661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and toxicity of metformin</a:t>
                      </a:r>
                    </a:p>
                  </a:txBody>
                  <a:tcPr marL="37954" marR="379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1134"/>
                  </a:ext>
                </a:extLst>
              </a:tr>
              <a:tr h="46778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Acceptability of metformin</a:t>
                      </a:r>
                    </a:p>
                  </a:txBody>
                  <a:tcPr marL="37954" marR="379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827709"/>
                  </a:ext>
                </a:extLst>
              </a:tr>
              <a:tr h="5467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on quality of life </a:t>
                      </a:r>
                      <a:endParaRPr lang="en-GB" sz="2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54" marR="379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76032"/>
                  </a:ext>
                </a:extLst>
              </a:tr>
              <a:tr h="71643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lifestyle risk factors</a:t>
                      </a:r>
                      <a:endParaRPr lang="en-GB" sz="2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54" marR="379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64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4DD2089-254C-435D-A5AC-B990F6358F48}"/>
              </a:ext>
            </a:extLst>
          </p:cNvPr>
          <p:cNvSpPr txBox="1">
            <a:spLocks/>
          </p:cNvSpPr>
          <p:nvPr/>
        </p:nvSpPr>
        <p:spPr>
          <a:xfrm>
            <a:off x="2796362" y="197311"/>
            <a:ext cx="839794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36FCAB-0414-4D1A-8174-42A5825E94C8}"/>
              </a:ext>
            </a:extLst>
          </p:cNvPr>
          <p:cNvCxnSpPr>
            <a:cxnSpLocks/>
          </p:cNvCxnSpPr>
          <p:nvPr/>
        </p:nvCxnSpPr>
        <p:spPr>
          <a:xfrm>
            <a:off x="0" y="979276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University of Oxford visual identity - Fonts In Use">
            <a:extLst>
              <a:ext uri="{FF2B5EF4-FFF2-40B4-BE49-F238E27FC236}">
                <a16:creationId xmlns:a16="http://schemas.microsoft.com/office/drawing/2014/main" id="{AFD1A963-E95A-43C9-AA2F-A0EF9E8C4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" y="81194"/>
            <a:ext cx="2553059" cy="7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7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B33B-B528-4C93-8EF3-61E53F81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756" y="0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ysClr val="windowText" lastClr="000000"/>
                </a:solidFill>
                <a:latin typeface="+mn-lt"/>
              </a:rPr>
              <a:t>RESEARCH endpoints (separate funding application):</a:t>
            </a:r>
            <a:br>
              <a:rPr lang="en-GB" sz="3600" b="1" dirty="0">
                <a:solidFill>
                  <a:sysClr val="windowText" lastClr="000000"/>
                </a:solidFill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37B5-F87C-46F0-BC44-79421431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764E-73D6-7044-9DC9-72ACDA3F174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F2C241-B031-4FCF-A8ED-C5E8271E5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36893"/>
              </p:ext>
            </p:extLst>
          </p:nvPr>
        </p:nvGraphicFramePr>
        <p:xfrm>
          <a:off x="674536" y="1098721"/>
          <a:ext cx="10679264" cy="5629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9084">
                  <a:extLst>
                    <a:ext uri="{9D8B030D-6E8A-4147-A177-3AD203B41FA5}">
                      <a16:colId xmlns:a16="http://schemas.microsoft.com/office/drawing/2014/main" val="1100452395"/>
                    </a:ext>
                  </a:extLst>
                </a:gridCol>
                <a:gridCol w="5630180">
                  <a:extLst>
                    <a:ext uri="{9D8B030D-6E8A-4147-A177-3AD203B41FA5}">
                      <a16:colId xmlns:a16="http://schemas.microsoft.com/office/drawing/2014/main" val="4250270041"/>
                    </a:ext>
                  </a:extLst>
                </a:gridCol>
              </a:tblGrid>
              <a:tr h="633639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Objectives</a:t>
                      </a:r>
                    </a:p>
                  </a:txBody>
                  <a:tcPr marL="37954" marR="379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Endpoints</a:t>
                      </a:r>
                    </a:p>
                  </a:txBody>
                  <a:tcPr marL="37954" marR="379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448436"/>
                  </a:ext>
                </a:extLst>
              </a:tr>
              <a:tr h="768078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Distribution of </a:t>
                      </a: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P53 mutations and outcome</a:t>
                      </a:r>
                      <a:endParaRPr lang="en-GB" sz="14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379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Location and type (missense etc) of TP53 mutation by next generation sequencing in PBMCs and correlated with time until emergence, type and location of cancer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54" marR="379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374161"/>
                  </a:ext>
                </a:extLst>
              </a:tr>
              <a:tr h="736360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Correlation between </a:t>
                      </a: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histological features of emergent tumour tissue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between patients in the two study arms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9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Histological/ immunohistochemical, genomic and epigenetic features of tumour tissue collected at the time of surgery and compared to peripheral samples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54" marR="379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370171"/>
                  </a:ext>
                </a:extLst>
              </a:tr>
              <a:tr h="508230">
                <a:tc>
                  <a:txBody>
                    <a:bodyPr/>
                    <a:lstStyle/>
                    <a:p>
                      <a:pPr marL="22860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     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Levels of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p53 protein 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expression 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379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Measurement of p53 protein expression using mass spectrometry in PBMCs alongside P53 sequencing. 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54" marR="379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805130"/>
                  </a:ext>
                </a:extLst>
              </a:tr>
              <a:tr h="1287774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Comparison of </a:t>
                      </a: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metabolic marker expression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(insulin, glucose, C-peptide, IGF1  etc) alongside change in mitochondrial function 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54" marR="379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Whole blood transcriptomic analysis in circulating PBMCs to assess mitochondrial pathways including oxidative phosphorylation, glucose, glutamine and aspartate metabolism and fatty acid oxidation. Changes in expression of a validated proliferation metagene signature.</a:t>
                      </a:r>
                    </a:p>
                    <a:p>
                      <a:pPr lvl="1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54" marR="379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187115"/>
                  </a:ext>
                </a:extLst>
              </a:tr>
              <a:tr h="1027926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Correlation of </a:t>
                      </a: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circulating immune cells, epigenetic, proteomic and autoantibody markers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in serial samples - to identify biomarkers 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54" marR="379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Assessment of serum samples for autoantibodies to p53, immune cells and inflammatory markers and correcting with clinical outcomes. Epigenomic sequencing using cell free DNA.  Plasma to identify markers identified above</a:t>
                      </a: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54" marR="379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28188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F29A6E-92B5-40D8-A7DE-5219CF719242}"/>
              </a:ext>
            </a:extLst>
          </p:cNvPr>
          <p:cNvCxnSpPr>
            <a:cxnSpLocks/>
          </p:cNvCxnSpPr>
          <p:nvPr/>
        </p:nvCxnSpPr>
        <p:spPr>
          <a:xfrm>
            <a:off x="0" y="979276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niversity of Oxford visual identity - Fonts In Use">
            <a:extLst>
              <a:ext uri="{FF2B5EF4-FFF2-40B4-BE49-F238E27FC236}">
                <a16:creationId xmlns:a16="http://schemas.microsoft.com/office/drawing/2014/main" id="{86FFA13B-9BC1-4981-801B-6A4AC4DAE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" y="81194"/>
            <a:ext cx="2553059" cy="7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28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10238</TotalTime>
  <Words>1281</Words>
  <Application>Microsoft Office PowerPoint</Application>
  <PresentationFormat>Widescreen</PresentationFormat>
  <Paragraphs>231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Bernard MT Condensed</vt:lpstr>
      <vt:lpstr>Calibri</vt:lpstr>
      <vt:lpstr>Calibri Light</vt:lpstr>
      <vt:lpstr>Times New Roman</vt:lpstr>
      <vt:lpstr>Office Theme</vt:lpstr>
      <vt:lpstr>The UK metformin in Li Fraumeni (MILI) Study  Sarah Blagden  </vt:lpstr>
      <vt:lpstr>PowerPoint Presentation</vt:lpstr>
      <vt:lpstr>PowerPoint Presentation</vt:lpstr>
      <vt:lpstr>The UK’s MILI team</vt:lpstr>
      <vt:lpstr>What questions are we asking?</vt:lpstr>
      <vt:lpstr>Study Design and Recruitment</vt:lpstr>
      <vt:lpstr>How to join MILI – starting Jan 2023</vt:lpstr>
      <vt:lpstr>PowerPoint Presentation</vt:lpstr>
      <vt:lpstr>RESEARCH endpoints (separate funding application): </vt:lpstr>
      <vt:lpstr>Multiplex IHC</vt:lpstr>
      <vt:lpstr>PowerPoint Presentation</vt:lpstr>
      <vt:lpstr>MILI UK will…</vt:lpstr>
      <vt:lpstr>PowerPoint Presentation</vt:lpstr>
      <vt:lpstr>Thank you to the LFS community and to..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OPRAH study</dc:title>
  <dc:creator>Sarah Blagden</dc:creator>
  <cp:lastModifiedBy>Sarah Blagden</cp:lastModifiedBy>
  <cp:revision>254</cp:revision>
  <dcterms:created xsi:type="dcterms:W3CDTF">2019-01-31T17:04:11Z</dcterms:created>
  <dcterms:modified xsi:type="dcterms:W3CDTF">2021-09-10T14:04:46Z</dcterms:modified>
</cp:coreProperties>
</file>