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487" r:id="rId2"/>
    <p:sldId id="471" r:id="rId3"/>
    <p:sldId id="488" r:id="rId4"/>
    <p:sldId id="491" r:id="rId5"/>
    <p:sldId id="494" r:id="rId6"/>
    <p:sldId id="496" r:id="rId7"/>
    <p:sldId id="495" r:id="rId8"/>
    <p:sldId id="498" r:id="rId9"/>
    <p:sldId id="499" r:id="rId10"/>
    <p:sldId id="497" r:id="rId11"/>
    <p:sldId id="482" r:id="rId12"/>
    <p:sldId id="489" r:id="rId13"/>
    <p:sldId id="507" r:id="rId14"/>
    <p:sldId id="508" r:id="rId15"/>
    <p:sldId id="502" r:id="rId16"/>
    <p:sldId id="257" r:id="rId17"/>
    <p:sldId id="503" r:id="rId18"/>
    <p:sldId id="504" r:id="rId19"/>
    <p:sldId id="5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12" autoAdjust="0"/>
    <p:restoredTop sz="91749"/>
  </p:normalViewPr>
  <p:slideViewPr>
    <p:cSldViewPr snapToGrid="0" snapToObjects="1">
      <p:cViewPr varScale="1">
        <p:scale>
          <a:sx n="62" d="100"/>
          <a:sy n="62" d="100"/>
        </p:scale>
        <p:origin x="1136"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3B7CE-440A-4770-94B9-58F8E7B760C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9341500-E227-49DF-9F86-14534E1E62F9}">
      <dgm:prSet phldrT="[Text]"/>
      <dgm:spPr/>
      <dgm:t>
        <a:bodyPr/>
        <a:lstStyle/>
        <a:p>
          <a:r>
            <a:rPr lang="en-US" dirty="0"/>
            <a:t>Biology phase</a:t>
          </a:r>
        </a:p>
        <a:p>
          <a:r>
            <a:rPr lang="en-US" dirty="0"/>
            <a:t>N=?? 50</a:t>
          </a:r>
        </a:p>
      </dgm:t>
    </dgm:pt>
    <dgm:pt modelId="{408ED8D6-5B9F-4B1C-894A-6F2195DD4371}" type="parTrans" cxnId="{2CD933CC-717B-4FDE-97AA-B5F03AB9750A}">
      <dgm:prSet/>
      <dgm:spPr/>
      <dgm:t>
        <a:bodyPr/>
        <a:lstStyle/>
        <a:p>
          <a:endParaRPr lang="en-US"/>
        </a:p>
      </dgm:t>
    </dgm:pt>
    <dgm:pt modelId="{4B66271B-1435-4AE3-AC35-665077AEA38D}" type="sibTrans" cxnId="{2CD933CC-717B-4FDE-97AA-B5F03AB9750A}">
      <dgm:prSet/>
      <dgm:spPr/>
      <dgm:t>
        <a:bodyPr/>
        <a:lstStyle/>
        <a:p>
          <a:endParaRPr lang="en-US"/>
        </a:p>
      </dgm:t>
    </dgm:pt>
    <dgm:pt modelId="{4AF8C42C-320D-4899-81B5-239D0AA5CD36}">
      <dgm:prSet phldrT="[Text]"/>
      <dgm:spPr/>
      <dgm:t>
        <a:bodyPr/>
        <a:lstStyle/>
        <a:p>
          <a:r>
            <a:rPr lang="en-US" dirty="0"/>
            <a:t>NCI – cell signaling/proliferation markers, mitochondrial function, metabolomics, microbiome</a:t>
          </a:r>
        </a:p>
      </dgm:t>
    </dgm:pt>
    <dgm:pt modelId="{E9646106-84C7-483C-84E0-B489B3AC1FFB}" type="parTrans" cxnId="{F5F54A6E-2165-433D-9047-45D0C541E4AD}">
      <dgm:prSet/>
      <dgm:spPr/>
      <dgm:t>
        <a:bodyPr/>
        <a:lstStyle/>
        <a:p>
          <a:endParaRPr lang="en-US"/>
        </a:p>
      </dgm:t>
    </dgm:pt>
    <dgm:pt modelId="{809176C3-CA87-4E5A-89DD-3EC2D44C41D6}" type="sibTrans" cxnId="{F5F54A6E-2165-433D-9047-45D0C541E4AD}">
      <dgm:prSet/>
      <dgm:spPr/>
      <dgm:t>
        <a:bodyPr/>
        <a:lstStyle/>
        <a:p>
          <a:endParaRPr lang="en-US"/>
        </a:p>
      </dgm:t>
    </dgm:pt>
    <dgm:pt modelId="{5ACD681C-C994-44ED-A396-3006F5F03F7D}">
      <dgm:prSet phldrT="[Text]"/>
      <dgm:spPr/>
      <dgm:t>
        <a:bodyPr/>
        <a:lstStyle/>
        <a:p>
          <a:r>
            <a:rPr lang="en-US" dirty="0"/>
            <a:t>UK - </a:t>
          </a:r>
          <a:r>
            <a:rPr lang="en-US" dirty="0">
              <a:effectLst/>
            </a:rPr>
            <a:t>Transcriptomic analysis of mitochondrial pathways including oxidative phosphorylation, glucose, glutamine and aspartate metabolism and fatty acid oxidation. Changes in expression of a validated proliferation metagene signature.</a:t>
          </a:r>
          <a:endParaRPr lang="en-US" dirty="0"/>
        </a:p>
      </dgm:t>
    </dgm:pt>
    <dgm:pt modelId="{B8685B59-5DAA-4E0E-B113-055772112ABA}" type="parTrans" cxnId="{B6DDC88D-0EED-441D-9178-47733920CEB7}">
      <dgm:prSet/>
      <dgm:spPr/>
      <dgm:t>
        <a:bodyPr/>
        <a:lstStyle/>
        <a:p>
          <a:endParaRPr lang="en-US"/>
        </a:p>
      </dgm:t>
    </dgm:pt>
    <dgm:pt modelId="{8D9F648D-79AB-4B84-8504-D4A6F1A17D22}" type="sibTrans" cxnId="{B6DDC88D-0EED-441D-9178-47733920CEB7}">
      <dgm:prSet/>
      <dgm:spPr/>
      <dgm:t>
        <a:bodyPr/>
        <a:lstStyle/>
        <a:p>
          <a:endParaRPr lang="en-US"/>
        </a:p>
      </dgm:t>
    </dgm:pt>
    <dgm:pt modelId="{F01E9230-1F10-437F-8E74-982A575A5A69}">
      <dgm:prSet phldrT="[Text]" custT="1"/>
      <dgm:spPr/>
      <dgm:t>
        <a:bodyPr/>
        <a:lstStyle/>
        <a:p>
          <a:endParaRPr lang="en-US" sz="1800" dirty="0"/>
        </a:p>
        <a:p>
          <a:r>
            <a:rPr lang="en-US" sz="1800" dirty="0"/>
            <a:t>Clinical phase</a:t>
          </a:r>
        </a:p>
        <a:p>
          <a:r>
            <a:rPr lang="en-US" sz="1200" dirty="0"/>
            <a:t>N= 318 per arm for 10% effect</a:t>
          </a:r>
        </a:p>
      </dgm:t>
    </dgm:pt>
    <dgm:pt modelId="{0D23418A-3435-41FA-A9F9-63E23CF69377}" type="parTrans" cxnId="{89E4F964-2E51-43A0-8317-4472BC87CD86}">
      <dgm:prSet/>
      <dgm:spPr/>
      <dgm:t>
        <a:bodyPr/>
        <a:lstStyle/>
        <a:p>
          <a:endParaRPr lang="en-US"/>
        </a:p>
      </dgm:t>
    </dgm:pt>
    <dgm:pt modelId="{44A99AB4-004E-477E-AAFF-9684734D7B1B}" type="sibTrans" cxnId="{89E4F964-2E51-43A0-8317-4472BC87CD86}">
      <dgm:prSet/>
      <dgm:spPr/>
      <dgm:t>
        <a:bodyPr/>
        <a:lstStyle/>
        <a:p>
          <a:endParaRPr lang="en-US"/>
        </a:p>
      </dgm:t>
    </dgm:pt>
    <dgm:pt modelId="{0B65EAA8-0CBF-4F59-AD06-7DA7C45587ED}">
      <dgm:prSet phldrT="[Text]"/>
      <dgm:spPr/>
      <dgm:t>
        <a:bodyPr/>
        <a:lstStyle/>
        <a:p>
          <a:r>
            <a:rPr lang="en-US" dirty="0"/>
            <a:t>NCI – adult randomized metformin study</a:t>
          </a:r>
        </a:p>
      </dgm:t>
    </dgm:pt>
    <dgm:pt modelId="{8F08368D-FC55-40D2-9457-D17C0D2C5369}" type="parTrans" cxnId="{BE39E0DB-0BC7-47BD-A5EC-07DB90658F92}">
      <dgm:prSet/>
      <dgm:spPr/>
      <dgm:t>
        <a:bodyPr/>
        <a:lstStyle/>
        <a:p>
          <a:endParaRPr lang="en-US"/>
        </a:p>
      </dgm:t>
    </dgm:pt>
    <dgm:pt modelId="{258C7053-EB41-4089-AC31-987466876DB4}" type="sibTrans" cxnId="{BE39E0DB-0BC7-47BD-A5EC-07DB90658F92}">
      <dgm:prSet/>
      <dgm:spPr/>
      <dgm:t>
        <a:bodyPr/>
        <a:lstStyle/>
        <a:p>
          <a:endParaRPr lang="en-US"/>
        </a:p>
      </dgm:t>
    </dgm:pt>
    <dgm:pt modelId="{06865ACB-53AB-47A8-A186-3DDD12F0EB77}">
      <dgm:prSet phldrT="[Text]" custT="1"/>
      <dgm:spPr/>
      <dgm:t>
        <a:bodyPr/>
        <a:lstStyle/>
        <a:p>
          <a:r>
            <a:rPr lang="en-US" sz="1800" dirty="0"/>
            <a:t>Outcome</a:t>
          </a:r>
        </a:p>
      </dgm:t>
    </dgm:pt>
    <dgm:pt modelId="{CD355571-6F9E-4A09-A54E-957BAC3A1C20}" type="parTrans" cxnId="{63872C51-EAAF-440B-85C4-4592ECB6A716}">
      <dgm:prSet/>
      <dgm:spPr/>
      <dgm:t>
        <a:bodyPr/>
        <a:lstStyle/>
        <a:p>
          <a:endParaRPr lang="en-US"/>
        </a:p>
      </dgm:t>
    </dgm:pt>
    <dgm:pt modelId="{671BB06E-2C58-4BEC-8138-8DA39F78663F}" type="sibTrans" cxnId="{63872C51-EAAF-440B-85C4-4592ECB6A716}">
      <dgm:prSet/>
      <dgm:spPr/>
      <dgm:t>
        <a:bodyPr/>
        <a:lstStyle/>
        <a:p>
          <a:endParaRPr lang="en-US"/>
        </a:p>
      </dgm:t>
    </dgm:pt>
    <dgm:pt modelId="{0A1BB0ED-664D-4445-AD6C-38E8CE525025}">
      <dgm:prSet phldrT="[Text]"/>
      <dgm:spPr/>
      <dgm:t>
        <a:bodyPr/>
        <a:lstStyle/>
        <a:p>
          <a:r>
            <a:rPr lang="en-US" dirty="0"/>
            <a:t>FDA approval </a:t>
          </a:r>
        </a:p>
      </dgm:t>
    </dgm:pt>
    <dgm:pt modelId="{8D99DB9C-26C0-48EF-A82A-68CD4F0FA8D1}" type="parTrans" cxnId="{3249AFEB-B7E4-4D55-A329-386DE30B5843}">
      <dgm:prSet/>
      <dgm:spPr/>
      <dgm:t>
        <a:bodyPr/>
        <a:lstStyle/>
        <a:p>
          <a:endParaRPr lang="en-US"/>
        </a:p>
      </dgm:t>
    </dgm:pt>
    <dgm:pt modelId="{7724A5D3-9834-46EB-9396-6AC275A14CD3}" type="sibTrans" cxnId="{3249AFEB-B7E4-4D55-A329-386DE30B5843}">
      <dgm:prSet/>
      <dgm:spPr/>
      <dgm:t>
        <a:bodyPr/>
        <a:lstStyle/>
        <a:p>
          <a:endParaRPr lang="en-US"/>
        </a:p>
      </dgm:t>
    </dgm:pt>
    <dgm:pt modelId="{3113791C-C659-44B9-9073-4D642E38F332}">
      <dgm:prSet phldrT="[Text]"/>
      <dgm:spPr/>
      <dgm:t>
        <a:bodyPr/>
        <a:lstStyle/>
        <a:p>
          <a:r>
            <a:rPr lang="en-US" dirty="0"/>
            <a:t>Similar outcome in Canada/UK</a:t>
          </a:r>
        </a:p>
      </dgm:t>
    </dgm:pt>
    <dgm:pt modelId="{CECB4FD8-2D91-4D76-AD62-B744A0410756}" type="parTrans" cxnId="{04E88F8F-52E7-4D56-947A-98BD55A13BF7}">
      <dgm:prSet/>
      <dgm:spPr/>
      <dgm:t>
        <a:bodyPr/>
        <a:lstStyle/>
        <a:p>
          <a:endParaRPr lang="en-US"/>
        </a:p>
      </dgm:t>
    </dgm:pt>
    <dgm:pt modelId="{7FCFCBDF-FEB9-43DF-999C-06579C061C87}" type="sibTrans" cxnId="{04E88F8F-52E7-4D56-947A-98BD55A13BF7}">
      <dgm:prSet/>
      <dgm:spPr/>
      <dgm:t>
        <a:bodyPr/>
        <a:lstStyle/>
        <a:p>
          <a:endParaRPr lang="en-US"/>
        </a:p>
      </dgm:t>
    </dgm:pt>
    <dgm:pt modelId="{FB7026D0-6128-4B00-AD45-87FA031B5264}">
      <dgm:prSet phldrT="[Text]"/>
      <dgm:spPr/>
      <dgm:t>
        <a:bodyPr/>
        <a:lstStyle/>
        <a:p>
          <a:r>
            <a:rPr lang="en-US" dirty="0"/>
            <a:t>Canada - </a:t>
          </a:r>
        </a:p>
      </dgm:t>
    </dgm:pt>
    <dgm:pt modelId="{AB1AA531-67A1-4440-ACE4-1F1B038A246C}" type="parTrans" cxnId="{86530EDD-DB52-4915-929D-D25BBE7A8867}">
      <dgm:prSet/>
      <dgm:spPr/>
      <dgm:t>
        <a:bodyPr/>
        <a:lstStyle/>
        <a:p>
          <a:endParaRPr lang="en-US"/>
        </a:p>
      </dgm:t>
    </dgm:pt>
    <dgm:pt modelId="{17C9AEA1-3F29-4311-ABC0-70041B6B6352}" type="sibTrans" cxnId="{86530EDD-DB52-4915-929D-D25BBE7A8867}">
      <dgm:prSet/>
      <dgm:spPr/>
      <dgm:t>
        <a:bodyPr/>
        <a:lstStyle/>
        <a:p>
          <a:endParaRPr lang="en-US"/>
        </a:p>
      </dgm:t>
    </dgm:pt>
    <dgm:pt modelId="{7DDDCABB-7C31-49AF-A770-79962AF3FAA4}">
      <dgm:prSet phldrT="[Text]"/>
      <dgm:spPr/>
      <dgm:t>
        <a:bodyPr/>
        <a:lstStyle/>
        <a:p>
          <a:r>
            <a:rPr lang="en-US" dirty="0"/>
            <a:t>?Australia -</a:t>
          </a:r>
        </a:p>
      </dgm:t>
    </dgm:pt>
    <dgm:pt modelId="{271692B2-21C7-44D9-BB8D-282427970C1E}" type="parTrans" cxnId="{A0368080-7FE8-45DA-A2C3-678EDFB932FA}">
      <dgm:prSet/>
      <dgm:spPr/>
      <dgm:t>
        <a:bodyPr/>
        <a:lstStyle/>
        <a:p>
          <a:endParaRPr lang="en-US"/>
        </a:p>
      </dgm:t>
    </dgm:pt>
    <dgm:pt modelId="{61B7C02A-CB1A-4778-A95F-1F9DC08ECAB5}" type="sibTrans" cxnId="{A0368080-7FE8-45DA-A2C3-678EDFB932FA}">
      <dgm:prSet/>
      <dgm:spPr/>
      <dgm:t>
        <a:bodyPr/>
        <a:lstStyle/>
        <a:p>
          <a:endParaRPr lang="en-US"/>
        </a:p>
      </dgm:t>
    </dgm:pt>
    <dgm:pt modelId="{1F16C9F8-A5D8-4829-BC3B-F9A08911ED90}">
      <dgm:prSet phldrT="[Text]"/>
      <dgm:spPr/>
      <dgm:t>
        <a:bodyPr/>
        <a:lstStyle/>
        <a:p>
          <a:r>
            <a:rPr lang="en-US" dirty="0"/>
            <a:t>Australia – metformin or screening only??</a:t>
          </a:r>
        </a:p>
      </dgm:t>
    </dgm:pt>
    <dgm:pt modelId="{28BC1176-16D1-4773-A1B6-DBD0F8BBBE6E}" type="sibTrans" cxnId="{0A008EF3-5F44-4712-99B5-50A7FBA7ABD5}">
      <dgm:prSet/>
      <dgm:spPr/>
      <dgm:t>
        <a:bodyPr/>
        <a:lstStyle/>
        <a:p>
          <a:endParaRPr lang="en-US"/>
        </a:p>
      </dgm:t>
    </dgm:pt>
    <dgm:pt modelId="{424799FD-ECD3-466A-9961-D3086931C5C8}" type="parTrans" cxnId="{0A008EF3-5F44-4712-99B5-50A7FBA7ABD5}">
      <dgm:prSet/>
      <dgm:spPr/>
      <dgm:t>
        <a:bodyPr/>
        <a:lstStyle/>
        <a:p>
          <a:endParaRPr lang="en-US"/>
        </a:p>
      </dgm:t>
    </dgm:pt>
    <dgm:pt modelId="{20EF8893-750F-41CF-89DA-ED31158A5167}">
      <dgm:prSet phldrT="[Text]"/>
      <dgm:spPr/>
      <dgm:t>
        <a:bodyPr/>
        <a:lstStyle/>
        <a:p>
          <a:r>
            <a:rPr lang="en-US" dirty="0"/>
            <a:t>UK – MILI adult randomized metformin study (expect to recruit 200)</a:t>
          </a:r>
        </a:p>
      </dgm:t>
    </dgm:pt>
    <dgm:pt modelId="{0BFB17C2-56FA-40DE-8809-4D468EA02DD0}" type="parTrans" cxnId="{17B34D94-E4D4-465E-9A7F-2CF3A45A7D6A}">
      <dgm:prSet/>
      <dgm:spPr/>
      <dgm:t>
        <a:bodyPr/>
        <a:lstStyle/>
        <a:p>
          <a:endParaRPr lang="en-US"/>
        </a:p>
      </dgm:t>
    </dgm:pt>
    <dgm:pt modelId="{27D609C0-6953-4BA0-BD49-47A7E117EE06}" type="sibTrans" cxnId="{17B34D94-E4D4-465E-9A7F-2CF3A45A7D6A}">
      <dgm:prSet/>
      <dgm:spPr/>
      <dgm:t>
        <a:bodyPr/>
        <a:lstStyle/>
        <a:p>
          <a:endParaRPr lang="en-US"/>
        </a:p>
      </dgm:t>
    </dgm:pt>
    <dgm:pt modelId="{C62AC92F-4F59-405B-8532-00F0E82E8CF0}">
      <dgm:prSet phldrT="[Text]"/>
      <dgm:spPr/>
      <dgm:t>
        <a:bodyPr/>
        <a:lstStyle/>
        <a:p>
          <a:r>
            <a:rPr lang="en-US" dirty="0"/>
            <a:t>Canada – MILI </a:t>
          </a:r>
          <a:r>
            <a:rPr lang="en-US" dirty="0" err="1"/>
            <a:t>Paed</a:t>
          </a:r>
          <a:r>
            <a:rPr lang="en-US" dirty="0"/>
            <a:t> pediatric randomized metformin study</a:t>
          </a:r>
        </a:p>
      </dgm:t>
    </dgm:pt>
    <dgm:pt modelId="{DC33804A-3390-4F21-989E-F1A653566105}" type="parTrans" cxnId="{09600B57-4A28-4ABF-8178-1EFE9929352D}">
      <dgm:prSet/>
      <dgm:spPr/>
      <dgm:t>
        <a:bodyPr/>
        <a:lstStyle/>
        <a:p>
          <a:endParaRPr lang="en-US"/>
        </a:p>
      </dgm:t>
    </dgm:pt>
    <dgm:pt modelId="{0D659D51-A9A1-4F48-B246-A4CA79551EC9}" type="sibTrans" cxnId="{09600B57-4A28-4ABF-8178-1EFE9929352D}">
      <dgm:prSet/>
      <dgm:spPr/>
      <dgm:t>
        <a:bodyPr/>
        <a:lstStyle/>
        <a:p>
          <a:endParaRPr lang="en-US"/>
        </a:p>
      </dgm:t>
    </dgm:pt>
    <dgm:pt modelId="{A48CB825-2210-478C-9702-2191DECDFA04}" type="pres">
      <dgm:prSet presAssocID="{2503B7CE-440A-4770-94B9-58F8E7B760CF}" presName="linearFlow" presStyleCnt="0">
        <dgm:presLayoutVars>
          <dgm:dir/>
          <dgm:animLvl val="lvl"/>
          <dgm:resizeHandles val="exact"/>
        </dgm:presLayoutVars>
      </dgm:prSet>
      <dgm:spPr/>
    </dgm:pt>
    <dgm:pt modelId="{73CCDF0E-085E-4783-A001-1A0D6D3991E3}" type="pres">
      <dgm:prSet presAssocID="{C9341500-E227-49DF-9F86-14534E1E62F9}" presName="composite" presStyleCnt="0"/>
      <dgm:spPr/>
    </dgm:pt>
    <dgm:pt modelId="{2A386DBB-DFEE-4EA5-924F-F56BD5774C15}" type="pres">
      <dgm:prSet presAssocID="{C9341500-E227-49DF-9F86-14534E1E62F9}" presName="parentText" presStyleLbl="alignNode1" presStyleIdx="0" presStyleCnt="3">
        <dgm:presLayoutVars>
          <dgm:chMax val="1"/>
          <dgm:bulletEnabled val="1"/>
        </dgm:presLayoutVars>
      </dgm:prSet>
      <dgm:spPr/>
    </dgm:pt>
    <dgm:pt modelId="{CA2D4A5A-224F-4A51-890F-03FFD4A74041}" type="pres">
      <dgm:prSet presAssocID="{C9341500-E227-49DF-9F86-14534E1E62F9}" presName="descendantText" presStyleLbl="alignAcc1" presStyleIdx="0" presStyleCnt="3">
        <dgm:presLayoutVars>
          <dgm:bulletEnabled val="1"/>
        </dgm:presLayoutVars>
      </dgm:prSet>
      <dgm:spPr/>
    </dgm:pt>
    <dgm:pt modelId="{F8FE36DD-A343-41D3-BDC9-EF752B0654EC}" type="pres">
      <dgm:prSet presAssocID="{4B66271B-1435-4AE3-AC35-665077AEA38D}" presName="sp" presStyleCnt="0"/>
      <dgm:spPr/>
    </dgm:pt>
    <dgm:pt modelId="{D8C32BBA-CF5A-4102-9C7F-73FFBC1606C4}" type="pres">
      <dgm:prSet presAssocID="{F01E9230-1F10-437F-8E74-982A575A5A69}" presName="composite" presStyleCnt="0"/>
      <dgm:spPr/>
    </dgm:pt>
    <dgm:pt modelId="{4BD92F78-5DC8-44C3-BDA4-F82554264568}" type="pres">
      <dgm:prSet presAssocID="{F01E9230-1F10-437F-8E74-982A575A5A69}" presName="parentText" presStyleLbl="alignNode1" presStyleIdx="1" presStyleCnt="3">
        <dgm:presLayoutVars>
          <dgm:chMax val="1"/>
          <dgm:bulletEnabled val="1"/>
        </dgm:presLayoutVars>
      </dgm:prSet>
      <dgm:spPr/>
    </dgm:pt>
    <dgm:pt modelId="{4F726555-601E-4EF2-B620-4174D505B665}" type="pres">
      <dgm:prSet presAssocID="{F01E9230-1F10-437F-8E74-982A575A5A69}" presName="descendantText" presStyleLbl="alignAcc1" presStyleIdx="1" presStyleCnt="3">
        <dgm:presLayoutVars>
          <dgm:bulletEnabled val="1"/>
        </dgm:presLayoutVars>
      </dgm:prSet>
      <dgm:spPr/>
    </dgm:pt>
    <dgm:pt modelId="{1B924098-8D4A-492B-A2C8-3AE4438E6AA7}" type="pres">
      <dgm:prSet presAssocID="{44A99AB4-004E-477E-AAFF-9684734D7B1B}" presName="sp" presStyleCnt="0"/>
      <dgm:spPr/>
    </dgm:pt>
    <dgm:pt modelId="{5B616921-CE75-4986-B8B7-5FA430BA2BEB}" type="pres">
      <dgm:prSet presAssocID="{06865ACB-53AB-47A8-A186-3DDD12F0EB77}" presName="composite" presStyleCnt="0"/>
      <dgm:spPr/>
    </dgm:pt>
    <dgm:pt modelId="{FFB2A410-6D5A-4BA0-B8A5-B9CDC2355488}" type="pres">
      <dgm:prSet presAssocID="{06865ACB-53AB-47A8-A186-3DDD12F0EB77}" presName="parentText" presStyleLbl="alignNode1" presStyleIdx="2" presStyleCnt="3" custLinFactNeighborX="-43252" custLinFactNeighborY="-624">
        <dgm:presLayoutVars>
          <dgm:chMax val="1"/>
          <dgm:bulletEnabled val="1"/>
        </dgm:presLayoutVars>
      </dgm:prSet>
      <dgm:spPr/>
    </dgm:pt>
    <dgm:pt modelId="{C8CBCF18-BDB8-4AA5-B65F-A6E787D9C36E}" type="pres">
      <dgm:prSet presAssocID="{06865ACB-53AB-47A8-A186-3DDD12F0EB77}" presName="descendantText" presStyleLbl="alignAcc1" presStyleIdx="2" presStyleCnt="3">
        <dgm:presLayoutVars>
          <dgm:bulletEnabled val="1"/>
        </dgm:presLayoutVars>
      </dgm:prSet>
      <dgm:spPr/>
    </dgm:pt>
  </dgm:ptLst>
  <dgm:cxnLst>
    <dgm:cxn modelId="{CA68E410-DE7C-471D-871B-37692AD3EC56}" type="presOf" srcId="{C9341500-E227-49DF-9F86-14534E1E62F9}" destId="{2A386DBB-DFEE-4EA5-924F-F56BD5774C15}" srcOrd="0" destOrd="0" presId="urn:microsoft.com/office/officeart/2005/8/layout/chevron2"/>
    <dgm:cxn modelId="{5614C618-2E1A-47CC-8473-416C4782276E}" type="presOf" srcId="{5ACD681C-C994-44ED-A396-3006F5F03F7D}" destId="{CA2D4A5A-224F-4A51-890F-03FFD4A74041}" srcOrd="0" destOrd="1" presId="urn:microsoft.com/office/officeart/2005/8/layout/chevron2"/>
    <dgm:cxn modelId="{4140BC23-0A64-42AA-8CF6-04FA2E9B972C}" type="presOf" srcId="{2503B7CE-440A-4770-94B9-58F8E7B760CF}" destId="{A48CB825-2210-478C-9702-2191DECDFA04}" srcOrd="0" destOrd="0" presId="urn:microsoft.com/office/officeart/2005/8/layout/chevron2"/>
    <dgm:cxn modelId="{6F4DDE24-05D3-43C3-9A50-080EC75147DA}" type="presOf" srcId="{1F16C9F8-A5D8-4829-BC3B-F9A08911ED90}" destId="{4F726555-601E-4EF2-B620-4174D505B665}" srcOrd="0" destOrd="3" presId="urn:microsoft.com/office/officeart/2005/8/layout/chevron2"/>
    <dgm:cxn modelId="{41792834-706D-425F-9634-B5A42F61D6E1}" type="presOf" srcId="{20EF8893-750F-41CF-89DA-ED31158A5167}" destId="{4F726555-601E-4EF2-B620-4174D505B665}" srcOrd="0" destOrd="1" presId="urn:microsoft.com/office/officeart/2005/8/layout/chevron2"/>
    <dgm:cxn modelId="{CBD19361-5682-40AE-9AAF-1D9F4553B8AF}" type="presOf" srcId="{7DDDCABB-7C31-49AF-A770-79962AF3FAA4}" destId="{CA2D4A5A-224F-4A51-890F-03FFD4A74041}" srcOrd="0" destOrd="3" presId="urn:microsoft.com/office/officeart/2005/8/layout/chevron2"/>
    <dgm:cxn modelId="{89E4F964-2E51-43A0-8317-4472BC87CD86}" srcId="{2503B7CE-440A-4770-94B9-58F8E7B760CF}" destId="{F01E9230-1F10-437F-8E74-982A575A5A69}" srcOrd="1" destOrd="0" parTransId="{0D23418A-3435-41FA-A9F9-63E23CF69377}" sibTransId="{44A99AB4-004E-477E-AAFF-9684734D7B1B}"/>
    <dgm:cxn modelId="{285C4E69-AB51-449E-BF6C-62C95E51F634}" type="presOf" srcId="{FB7026D0-6128-4B00-AD45-87FA031B5264}" destId="{CA2D4A5A-224F-4A51-890F-03FFD4A74041}" srcOrd="0" destOrd="2" presId="urn:microsoft.com/office/officeart/2005/8/layout/chevron2"/>
    <dgm:cxn modelId="{F5F54A6E-2165-433D-9047-45D0C541E4AD}" srcId="{C9341500-E227-49DF-9F86-14534E1E62F9}" destId="{4AF8C42C-320D-4899-81B5-239D0AA5CD36}" srcOrd="0" destOrd="0" parTransId="{E9646106-84C7-483C-84E0-B489B3AC1FFB}" sibTransId="{809176C3-CA87-4E5A-89DD-3EC2D44C41D6}"/>
    <dgm:cxn modelId="{63872C51-EAAF-440B-85C4-4592ECB6A716}" srcId="{2503B7CE-440A-4770-94B9-58F8E7B760CF}" destId="{06865ACB-53AB-47A8-A186-3DDD12F0EB77}" srcOrd="2" destOrd="0" parTransId="{CD355571-6F9E-4A09-A54E-957BAC3A1C20}" sibTransId="{671BB06E-2C58-4BEC-8138-8DA39F78663F}"/>
    <dgm:cxn modelId="{83927173-74C5-4961-9FD9-722DD305B699}" type="presOf" srcId="{0B65EAA8-0CBF-4F59-AD06-7DA7C45587ED}" destId="{4F726555-601E-4EF2-B620-4174D505B665}" srcOrd="0" destOrd="0" presId="urn:microsoft.com/office/officeart/2005/8/layout/chevron2"/>
    <dgm:cxn modelId="{328D7175-0E82-4B27-9AA8-CAECA31FDC7B}" type="presOf" srcId="{3113791C-C659-44B9-9073-4D642E38F332}" destId="{C8CBCF18-BDB8-4AA5-B65F-A6E787D9C36E}" srcOrd="0" destOrd="1" presId="urn:microsoft.com/office/officeart/2005/8/layout/chevron2"/>
    <dgm:cxn modelId="{09600B57-4A28-4ABF-8178-1EFE9929352D}" srcId="{F01E9230-1F10-437F-8E74-982A575A5A69}" destId="{C62AC92F-4F59-405B-8532-00F0E82E8CF0}" srcOrd="2" destOrd="0" parTransId="{DC33804A-3390-4F21-989E-F1A653566105}" sibTransId="{0D659D51-A9A1-4F48-B246-A4CA79551EC9}"/>
    <dgm:cxn modelId="{3FCB1B7F-CF3D-4C66-94F9-C7A7E33A603B}" type="presOf" srcId="{4AF8C42C-320D-4899-81B5-239D0AA5CD36}" destId="{CA2D4A5A-224F-4A51-890F-03FFD4A74041}" srcOrd="0" destOrd="0" presId="urn:microsoft.com/office/officeart/2005/8/layout/chevron2"/>
    <dgm:cxn modelId="{A0368080-7FE8-45DA-A2C3-678EDFB932FA}" srcId="{C9341500-E227-49DF-9F86-14534E1E62F9}" destId="{7DDDCABB-7C31-49AF-A770-79962AF3FAA4}" srcOrd="3" destOrd="0" parTransId="{271692B2-21C7-44D9-BB8D-282427970C1E}" sibTransId="{61B7C02A-CB1A-4778-A95F-1F9DC08ECAB5}"/>
    <dgm:cxn modelId="{B6DDC88D-0EED-441D-9178-47733920CEB7}" srcId="{C9341500-E227-49DF-9F86-14534E1E62F9}" destId="{5ACD681C-C994-44ED-A396-3006F5F03F7D}" srcOrd="1" destOrd="0" parTransId="{B8685B59-5DAA-4E0E-B113-055772112ABA}" sibTransId="{8D9F648D-79AB-4B84-8504-D4A6F1A17D22}"/>
    <dgm:cxn modelId="{04E88F8F-52E7-4D56-947A-98BD55A13BF7}" srcId="{06865ACB-53AB-47A8-A186-3DDD12F0EB77}" destId="{3113791C-C659-44B9-9073-4D642E38F332}" srcOrd="1" destOrd="0" parTransId="{CECB4FD8-2D91-4D76-AD62-B744A0410756}" sibTransId="{7FCFCBDF-FEB9-43DF-999C-06579C061C87}"/>
    <dgm:cxn modelId="{17B34D94-E4D4-465E-9A7F-2CF3A45A7D6A}" srcId="{F01E9230-1F10-437F-8E74-982A575A5A69}" destId="{20EF8893-750F-41CF-89DA-ED31158A5167}" srcOrd="1" destOrd="0" parTransId="{0BFB17C2-56FA-40DE-8809-4D468EA02DD0}" sibTransId="{27D609C0-6953-4BA0-BD49-47A7E117EE06}"/>
    <dgm:cxn modelId="{507F08AB-D48D-4CE7-B8D2-BB510068CC55}" type="presOf" srcId="{06865ACB-53AB-47A8-A186-3DDD12F0EB77}" destId="{FFB2A410-6D5A-4BA0-B8A5-B9CDC2355488}" srcOrd="0" destOrd="0" presId="urn:microsoft.com/office/officeart/2005/8/layout/chevron2"/>
    <dgm:cxn modelId="{12FB6CBC-F9AC-4FAB-9B74-EA90BE4EDC79}" type="presOf" srcId="{F01E9230-1F10-437F-8E74-982A575A5A69}" destId="{4BD92F78-5DC8-44C3-BDA4-F82554264568}" srcOrd="0" destOrd="0" presId="urn:microsoft.com/office/officeart/2005/8/layout/chevron2"/>
    <dgm:cxn modelId="{B84E41BF-F9C8-48DF-BA2E-A0387AE70F4F}" type="presOf" srcId="{0A1BB0ED-664D-4445-AD6C-38E8CE525025}" destId="{C8CBCF18-BDB8-4AA5-B65F-A6E787D9C36E}" srcOrd="0" destOrd="0" presId="urn:microsoft.com/office/officeart/2005/8/layout/chevron2"/>
    <dgm:cxn modelId="{2CD933CC-717B-4FDE-97AA-B5F03AB9750A}" srcId="{2503B7CE-440A-4770-94B9-58F8E7B760CF}" destId="{C9341500-E227-49DF-9F86-14534E1E62F9}" srcOrd="0" destOrd="0" parTransId="{408ED8D6-5B9F-4B1C-894A-6F2195DD4371}" sibTransId="{4B66271B-1435-4AE3-AC35-665077AEA38D}"/>
    <dgm:cxn modelId="{BE39E0DB-0BC7-47BD-A5EC-07DB90658F92}" srcId="{F01E9230-1F10-437F-8E74-982A575A5A69}" destId="{0B65EAA8-0CBF-4F59-AD06-7DA7C45587ED}" srcOrd="0" destOrd="0" parTransId="{8F08368D-FC55-40D2-9457-D17C0D2C5369}" sibTransId="{258C7053-EB41-4089-AC31-987466876DB4}"/>
    <dgm:cxn modelId="{86530EDD-DB52-4915-929D-D25BBE7A8867}" srcId="{C9341500-E227-49DF-9F86-14534E1E62F9}" destId="{FB7026D0-6128-4B00-AD45-87FA031B5264}" srcOrd="2" destOrd="0" parTransId="{AB1AA531-67A1-4440-ACE4-1F1B038A246C}" sibTransId="{17C9AEA1-3F29-4311-ABC0-70041B6B6352}"/>
    <dgm:cxn modelId="{A8E5B9E1-74B2-4C99-8DBF-C290BDD7FAC7}" type="presOf" srcId="{C62AC92F-4F59-405B-8532-00F0E82E8CF0}" destId="{4F726555-601E-4EF2-B620-4174D505B665}" srcOrd="0" destOrd="2" presId="urn:microsoft.com/office/officeart/2005/8/layout/chevron2"/>
    <dgm:cxn modelId="{3249AFEB-B7E4-4D55-A329-386DE30B5843}" srcId="{06865ACB-53AB-47A8-A186-3DDD12F0EB77}" destId="{0A1BB0ED-664D-4445-AD6C-38E8CE525025}" srcOrd="0" destOrd="0" parTransId="{8D99DB9C-26C0-48EF-A82A-68CD4F0FA8D1}" sibTransId="{7724A5D3-9834-46EB-9396-6AC275A14CD3}"/>
    <dgm:cxn modelId="{0A008EF3-5F44-4712-99B5-50A7FBA7ABD5}" srcId="{F01E9230-1F10-437F-8E74-982A575A5A69}" destId="{1F16C9F8-A5D8-4829-BC3B-F9A08911ED90}" srcOrd="3" destOrd="0" parTransId="{424799FD-ECD3-466A-9961-D3086931C5C8}" sibTransId="{28BC1176-16D1-4773-A1B6-DBD0F8BBBE6E}"/>
    <dgm:cxn modelId="{BE76B6BC-02ED-49C2-BC20-9CCC9FB4FB58}" type="presParOf" srcId="{A48CB825-2210-478C-9702-2191DECDFA04}" destId="{73CCDF0E-085E-4783-A001-1A0D6D3991E3}" srcOrd="0" destOrd="0" presId="urn:microsoft.com/office/officeart/2005/8/layout/chevron2"/>
    <dgm:cxn modelId="{2414F294-92E2-4F25-B770-BCE7FA33023C}" type="presParOf" srcId="{73CCDF0E-085E-4783-A001-1A0D6D3991E3}" destId="{2A386DBB-DFEE-4EA5-924F-F56BD5774C15}" srcOrd="0" destOrd="0" presId="urn:microsoft.com/office/officeart/2005/8/layout/chevron2"/>
    <dgm:cxn modelId="{DA68FE44-A51F-4FFD-833E-E60BA107A78E}" type="presParOf" srcId="{73CCDF0E-085E-4783-A001-1A0D6D3991E3}" destId="{CA2D4A5A-224F-4A51-890F-03FFD4A74041}" srcOrd="1" destOrd="0" presId="urn:microsoft.com/office/officeart/2005/8/layout/chevron2"/>
    <dgm:cxn modelId="{99C01725-FCA9-4803-87DA-4CF3966EACCB}" type="presParOf" srcId="{A48CB825-2210-478C-9702-2191DECDFA04}" destId="{F8FE36DD-A343-41D3-BDC9-EF752B0654EC}" srcOrd="1" destOrd="0" presId="urn:microsoft.com/office/officeart/2005/8/layout/chevron2"/>
    <dgm:cxn modelId="{D7138630-58BC-46AC-99CB-457E78D7F233}" type="presParOf" srcId="{A48CB825-2210-478C-9702-2191DECDFA04}" destId="{D8C32BBA-CF5A-4102-9C7F-73FFBC1606C4}" srcOrd="2" destOrd="0" presId="urn:microsoft.com/office/officeart/2005/8/layout/chevron2"/>
    <dgm:cxn modelId="{11D05DDA-B923-46F3-9CE8-3EE1CD2C1CD9}" type="presParOf" srcId="{D8C32BBA-CF5A-4102-9C7F-73FFBC1606C4}" destId="{4BD92F78-5DC8-44C3-BDA4-F82554264568}" srcOrd="0" destOrd="0" presId="urn:microsoft.com/office/officeart/2005/8/layout/chevron2"/>
    <dgm:cxn modelId="{AAD7F73C-096C-447A-9654-B6AAE92057FA}" type="presParOf" srcId="{D8C32BBA-CF5A-4102-9C7F-73FFBC1606C4}" destId="{4F726555-601E-4EF2-B620-4174D505B665}" srcOrd="1" destOrd="0" presId="urn:microsoft.com/office/officeart/2005/8/layout/chevron2"/>
    <dgm:cxn modelId="{BB218420-02F7-47AD-80F3-4FE5296602B8}" type="presParOf" srcId="{A48CB825-2210-478C-9702-2191DECDFA04}" destId="{1B924098-8D4A-492B-A2C8-3AE4438E6AA7}" srcOrd="3" destOrd="0" presId="urn:microsoft.com/office/officeart/2005/8/layout/chevron2"/>
    <dgm:cxn modelId="{F19D1DAE-627E-47E5-A923-28C33748A2B7}" type="presParOf" srcId="{A48CB825-2210-478C-9702-2191DECDFA04}" destId="{5B616921-CE75-4986-B8B7-5FA430BA2BEB}" srcOrd="4" destOrd="0" presId="urn:microsoft.com/office/officeart/2005/8/layout/chevron2"/>
    <dgm:cxn modelId="{A789EA65-2ECF-4AC9-A66E-416FE5EE709F}" type="presParOf" srcId="{5B616921-CE75-4986-B8B7-5FA430BA2BEB}" destId="{FFB2A410-6D5A-4BA0-B8A5-B9CDC2355488}" srcOrd="0" destOrd="0" presId="urn:microsoft.com/office/officeart/2005/8/layout/chevron2"/>
    <dgm:cxn modelId="{350BE298-69DA-4645-9341-9805AD1B6BCF}" type="presParOf" srcId="{5B616921-CE75-4986-B8B7-5FA430BA2BEB}" destId="{C8CBCF18-BDB8-4AA5-B65F-A6E787D9C3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86DBB-DFEE-4EA5-924F-F56BD5774C15}">
      <dsp:nvSpPr>
        <dsp:cNvPr id="0" name=""/>
        <dsp:cNvSpPr/>
      </dsp:nvSpPr>
      <dsp:spPr>
        <a:xfrm rot="5400000">
          <a:off x="-289435" y="295165"/>
          <a:ext cx="1929572" cy="13507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Biology phase</a:t>
          </a:r>
        </a:p>
        <a:p>
          <a:pPr marL="0" lvl="0" indent="0" algn="ctr" defTabSz="711200">
            <a:lnSpc>
              <a:spcPct val="90000"/>
            </a:lnSpc>
            <a:spcBef>
              <a:spcPct val="0"/>
            </a:spcBef>
            <a:spcAft>
              <a:spcPct val="35000"/>
            </a:spcAft>
            <a:buNone/>
          </a:pPr>
          <a:r>
            <a:rPr lang="en-US" sz="1600" kern="1200" dirty="0"/>
            <a:t>N=?? 50</a:t>
          </a:r>
        </a:p>
      </dsp:txBody>
      <dsp:txXfrm rot="-5400000">
        <a:off x="1" y="681079"/>
        <a:ext cx="1350700" cy="578872"/>
      </dsp:txXfrm>
    </dsp:sp>
    <dsp:sp modelId="{CA2D4A5A-224F-4A51-890F-03FFD4A74041}">
      <dsp:nvSpPr>
        <dsp:cNvPr id="0" name=""/>
        <dsp:cNvSpPr/>
      </dsp:nvSpPr>
      <dsp:spPr>
        <a:xfrm rot="5400000">
          <a:off x="4112239" y="-2755809"/>
          <a:ext cx="1254221" cy="67772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NCI – cell signaling/proliferation markers, mitochondrial function, metabolomics, microbiome</a:t>
          </a:r>
        </a:p>
        <a:p>
          <a:pPr marL="114300" lvl="1" indent="-114300" algn="l" defTabSz="533400">
            <a:lnSpc>
              <a:spcPct val="90000"/>
            </a:lnSpc>
            <a:spcBef>
              <a:spcPct val="0"/>
            </a:spcBef>
            <a:spcAft>
              <a:spcPct val="15000"/>
            </a:spcAft>
            <a:buChar char="•"/>
          </a:pPr>
          <a:r>
            <a:rPr lang="en-US" sz="1200" kern="1200" dirty="0"/>
            <a:t>UK - </a:t>
          </a:r>
          <a:r>
            <a:rPr lang="en-US" sz="1200" kern="1200" dirty="0">
              <a:effectLst/>
            </a:rPr>
            <a:t>Transcriptomic analysis of mitochondrial pathways including oxidative phosphorylation, glucose, glutamine and aspartate metabolism and fatty acid oxidation. Changes in expression of a validated proliferation metagene signature.</a:t>
          </a:r>
          <a:endParaRPr lang="en-US" sz="1200" kern="1200" dirty="0"/>
        </a:p>
        <a:p>
          <a:pPr marL="114300" lvl="1" indent="-114300" algn="l" defTabSz="533400">
            <a:lnSpc>
              <a:spcPct val="90000"/>
            </a:lnSpc>
            <a:spcBef>
              <a:spcPct val="0"/>
            </a:spcBef>
            <a:spcAft>
              <a:spcPct val="15000"/>
            </a:spcAft>
            <a:buChar char="•"/>
          </a:pPr>
          <a:r>
            <a:rPr lang="en-US" sz="1200" kern="1200" dirty="0"/>
            <a:t>Canada - </a:t>
          </a:r>
        </a:p>
        <a:p>
          <a:pPr marL="114300" lvl="1" indent="-114300" algn="l" defTabSz="533400">
            <a:lnSpc>
              <a:spcPct val="90000"/>
            </a:lnSpc>
            <a:spcBef>
              <a:spcPct val="0"/>
            </a:spcBef>
            <a:spcAft>
              <a:spcPct val="15000"/>
            </a:spcAft>
            <a:buChar char="•"/>
          </a:pPr>
          <a:r>
            <a:rPr lang="en-US" sz="1200" kern="1200" dirty="0"/>
            <a:t>?Australia -</a:t>
          </a:r>
        </a:p>
      </dsp:txBody>
      <dsp:txXfrm rot="-5400000">
        <a:off x="1350700" y="66956"/>
        <a:ext cx="6716073" cy="1131769"/>
      </dsp:txXfrm>
    </dsp:sp>
    <dsp:sp modelId="{4BD92F78-5DC8-44C3-BDA4-F82554264568}">
      <dsp:nvSpPr>
        <dsp:cNvPr id="0" name=""/>
        <dsp:cNvSpPr/>
      </dsp:nvSpPr>
      <dsp:spPr>
        <a:xfrm rot="5400000">
          <a:off x="-289435" y="2033983"/>
          <a:ext cx="1929572" cy="13507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Clinical phase</a:t>
          </a:r>
        </a:p>
        <a:p>
          <a:pPr marL="0" lvl="0" indent="0" algn="ctr" defTabSz="800100">
            <a:lnSpc>
              <a:spcPct val="90000"/>
            </a:lnSpc>
            <a:spcBef>
              <a:spcPct val="0"/>
            </a:spcBef>
            <a:spcAft>
              <a:spcPct val="35000"/>
            </a:spcAft>
            <a:buNone/>
          </a:pPr>
          <a:r>
            <a:rPr lang="en-US" sz="1200" kern="1200" dirty="0"/>
            <a:t>N= 318 per arm for 10% effect</a:t>
          </a:r>
        </a:p>
      </dsp:txBody>
      <dsp:txXfrm rot="-5400000">
        <a:off x="1" y="2419897"/>
        <a:ext cx="1350700" cy="578872"/>
      </dsp:txXfrm>
    </dsp:sp>
    <dsp:sp modelId="{4F726555-601E-4EF2-B620-4174D505B665}">
      <dsp:nvSpPr>
        <dsp:cNvPr id="0" name=""/>
        <dsp:cNvSpPr/>
      </dsp:nvSpPr>
      <dsp:spPr>
        <a:xfrm rot="5400000">
          <a:off x="4111909" y="-1016661"/>
          <a:ext cx="1254881" cy="67772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NCI – adult randomized metformin study</a:t>
          </a:r>
        </a:p>
        <a:p>
          <a:pPr marL="114300" lvl="1" indent="-114300" algn="l" defTabSz="533400">
            <a:lnSpc>
              <a:spcPct val="90000"/>
            </a:lnSpc>
            <a:spcBef>
              <a:spcPct val="0"/>
            </a:spcBef>
            <a:spcAft>
              <a:spcPct val="15000"/>
            </a:spcAft>
            <a:buChar char="•"/>
          </a:pPr>
          <a:r>
            <a:rPr lang="en-US" sz="1200" kern="1200" dirty="0"/>
            <a:t>UK – MILI adult randomized metformin study (expect to recruit 200)</a:t>
          </a:r>
        </a:p>
        <a:p>
          <a:pPr marL="114300" lvl="1" indent="-114300" algn="l" defTabSz="533400">
            <a:lnSpc>
              <a:spcPct val="90000"/>
            </a:lnSpc>
            <a:spcBef>
              <a:spcPct val="0"/>
            </a:spcBef>
            <a:spcAft>
              <a:spcPct val="15000"/>
            </a:spcAft>
            <a:buChar char="•"/>
          </a:pPr>
          <a:r>
            <a:rPr lang="en-US" sz="1200" kern="1200" dirty="0"/>
            <a:t>Canada – MILI </a:t>
          </a:r>
          <a:r>
            <a:rPr lang="en-US" sz="1200" kern="1200" dirty="0" err="1"/>
            <a:t>Paed</a:t>
          </a:r>
          <a:r>
            <a:rPr lang="en-US" sz="1200" kern="1200" dirty="0"/>
            <a:t> pediatric randomized metformin study</a:t>
          </a:r>
        </a:p>
        <a:p>
          <a:pPr marL="114300" lvl="1" indent="-114300" algn="l" defTabSz="533400">
            <a:lnSpc>
              <a:spcPct val="90000"/>
            </a:lnSpc>
            <a:spcBef>
              <a:spcPct val="0"/>
            </a:spcBef>
            <a:spcAft>
              <a:spcPct val="15000"/>
            </a:spcAft>
            <a:buChar char="•"/>
          </a:pPr>
          <a:r>
            <a:rPr lang="en-US" sz="1200" kern="1200" dirty="0"/>
            <a:t>Australia – metformin or screening only??</a:t>
          </a:r>
        </a:p>
      </dsp:txBody>
      <dsp:txXfrm rot="-5400000">
        <a:off x="1350700" y="1805806"/>
        <a:ext cx="6716041" cy="1132365"/>
      </dsp:txXfrm>
    </dsp:sp>
    <dsp:sp modelId="{FFB2A410-6D5A-4BA0-B8A5-B9CDC2355488}">
      <dsp:nvSpPr>
        <dsp:cNvPr id="0" name=""/>
        <dsp:cNvSpPr/>
      </dsp:nvSpPr>
      <dsp:spPr>
        <a:xfrm rot="5400000">
          <a:off x="-289435" y="3760760"/>
          <a:ext cx="1929572" cy="13507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Outcome</a:t>
          </a:r>
        </a:p>
      </dsp:txBody>
      <dsp:txXfrm rot="-5400000">
        <a:off x="1" y="4146674"/>
        <a:ext cx="1350700" cy="578872"/>
      </dsp:txXfrm>
    </dsp:sp>
    <dsp:sp modelId="{C8CBCF18-BDB8-4AA5-B65F-A6E787D9C36E}">
      <dsp:nvSpPr>
        <dsp:cNvPr id="0" name=""/>
        <dsp:cNvSpPr/>
      </dsp:nvSpPr>
      <dsp:spPr>
        <a:xfrm rot="5400000">
          <a:off x="4112239" y="721826"/>
          <a:ext cx="1254221" cy="67772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FDA approval </a:t>
          </a:r>
        </a:p>
        <a:p>
          <a:pPr marL="114300" lvl="1" indent="-114300" algn="l" defTabSz="533400">
            <a:lnSpc>
              <a:spcPct val="90000"/>
            </a:lnSpc>
            <a:spcBef>
              <a:spcPct val="0"/>
            </a:spcBef>
            <a:spcAft>
              <a:spcPct val="15000"/>
            </a:spcAft>
            <a:buChar char="•"/>
          </a:pPr>
          <a:r>
            <a:rPr lang="en-US" sz="1200" kern="1200" dirty="0"/>
            <a:t>Similar outcome in Canada/UK</a:t>
          </a:r>
        </a:p>
      </dsp:txBody>
      <dsp:txXfrm rot="-5400000">
        <a:off x="1350700" y="3544591"/>
        <a:ext cx="6716073" cy="1131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207604-FB99-C24E-B8C1-169F052BF178}" type="datetimeFigureOut">
              <a:rPr lang="en-US" smtClean="0"/>
              <a:t>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065A65-C66C-F94A-9624-A5098E04ED09}" type="slidenum">
              <a:rPr lang="en-US" smtClean="0"/>
              <a:t>‹#›</a:t>
            </a:fld>
            <a:endParaRPr lang="en-US"/>
          </a:p>
        </p:txBody>
      </p:sp>
    </p:spTree>
    <p:extLst>
      <p:ext uri="{BB962C8B-B14F-4D97-AF65-F5344CB8AC3E}">
        <p14:creationId xmlns:p14="http://schemas.microsoft.com/office/powerpoint/2010/main" val="115065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290C4-21A5-9A41-8554-3C844C96500D}"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4E2B5-A00C-2A42-85DA-DEDCE26EA629}" type="slidenum">
              <a:rPr lang="en-US" smtClean="0"/>
              <a:t>‹#›</a:t>
            </a:fld>
            <a:endParaRPr lang="en-US"/>
          </a:p>
        </p:txBody>
      </p:sp>
    </p:spTree>
    <p:extLst>
      <p:ext uri="{BB962C8B-B14F-4D97-AF65-F5344CB8AC3E}">
        <p14:creationId xmlns:p14="http://schemas.microsoft.com/office/powerpoint/2010/main" val="36487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7FDA-3983-F645-AC77-E4FE8896A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30732-8BCE-D64B-9AFF-17BA09CE09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5DD7A-C542-4D41-97CB-88584F374865}"/>
              </a:ext>
            </a:extLst>
          </p:cNvPr>
          <p:cNvSpPr>
            <a:spLocks noGrp="1"/>
          </p:cNvSpPr>
          <p:nvPr>
            <p:ph type="dt" sz="half" idx="10"/>
          </p:nvPr>
        </p:nvSpPr>
        <p:spPr/>
        <p:txBody>
          <a:bodyPr/>
          <a:lstStyle/>
          <a:p>
            <a:fld id="{B14B256E-9C75-FB48-92B8-894AA0814330}" type="datetime1">
              <a:rPr lang="en-GB" smtClean="0"/>
              <a:t>04/11/2019</a:t>
            </a:fld>
            <a:endParaRPr lang="en-US"/>
          </a:p>
        </p:txBody>
      </p:sp>
      <p:sp>
        <p:nvSpPr>
          <p:cNvPr id="5" name="Footer Placeholder 4">
            <a:extLst>
              <a:ext uri="{FF2B5EF4-FFF2-40B4-BE49-F238E27FC236}">
                <a16:creationId xmlns:a16="http://schemas.microsoft.com/office/drawing/2014/main" id="{7BB7CD8B-C15F-234E-B56D-0C1DF406E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73FAD-627E-BA4E-A2FE-A2F1F9A32CEB}"/>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406149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B8EE-4D01-144A-BF22-6C18A042E0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0453-5C88-3644-BE2E-F2F8C2E248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23263-4487-B443-A84E-FF5FFF67848B}"/>
              </a:ext>
            </a:extLst>
          </p:cNvPr>
          <p:cNvSpPr>
            <a:spLocks noGrp="1"/>
          </p:cNvSpPr>
          <p:nvPr>
            <p:ph type="dt" sz="half" idx="10"/>
          </p:nvPr>
        </p:nvSpPr>
        <p:spPr/>
        <p:txBody>
          <a:bodyPr/>
          <a:lstStyle/>
          <a:p>
            <a:fld id="{23F6D627-BB60-B748-B2FD-1A1549F90204}" type="datetime1">
              <a:rPr lang="en-GB" smtClean="0"/>
              <a:t>04/11/2019</a:t>
            </a:fld>
            <a:endParaRPr lang="en-US"/>
          </a:p>
        </p:txBody>
      </p:sp>
      <p:sp>
        <p:nvSpPr>
          <p:cNvPr id="5" name="Footer Placeholder 4">
            <a:extLst>
              <a:ext uri="{FF2B5EF4-FFF2-40B4-BE49-F238E27FC236}">
                <a16:creationId xmlns:a16="http://schemas.microsoft.com/office/drawing/2014/main" id="{8ED2DD35-40DC-7248-B024-5D6149AEF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5D506-CE07-E24C-A0A7-C6CD637F33E6}"/>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254453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D28A89-2206-2948-B48A-BB0EB8D6F9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E7B7C6-1C06-1C47-9DEC-B34C01C327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7D504-B9F0-174E-BA5B-26D15C5EA85C}"/>
              </a:ext>
            </a:extLst>
          </p:cNvPr>
          <p:cNvSpPr>
            <a:spLocks noGrp="1"/>
          </p:cNvSpPr>
          <p:nvPr>
            <p:ph type="dt" sz="half" idx="10"/>
          </p:nvPr>
        </p:nvSpPr>
        <p:spPr/>
        <p:txBody>
          <a:bodyPr/>
          <a:lstStyle/>
          <a:p>
            <a:fld id="{16C3BF04-F36E-5545-85DF-E59ACC564ABE}" type="datetime1">
              <a:rPr lang="en-GB" smtClean="0"/>
              <a:t>04/11/2019</a:t>
            </a:fld>
            <a:endParaRPr lang="en-US"/>
          </a:p>
        </p:txBody>
      </p:sp>
      <p:sp>
        <p:nvSpPr>
          <p:cNvPr id="5" name="Footer Placeholder 4">
            <a:extLst>
              <a:ext uri="{FF2B5EF4-FFF2-40B4-BE49-F238E27FC236}">
                <a16:creationId xmlns:a16="http://schemas.microsoft.com/office/drawing/2014/main" id="{EBD5DFA5-DD30-1640-BA33-CCD780DF5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968A3-BA86-5B44-8DB9-ED0F3B00115F}"/>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395753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D0CD-10BD-5F4F-BA31-50974EBBF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951E57-007A-8A4A-92E0-388F5A8631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2C721-92C5-E540-8547-FFC7C38CA56A}"/>
              </a:ext>
            </a:extLst>
          </p:cNvPr>
          <p:cNvSpPr>
            <a:spLocks noGrp="1"/>
          </p:cNvSpPr>
          <p:nvPr>
            <p:ph type="dt" sz="half" idx="10"/>
          </p:nvPr>
        </p:nvSpPr>
        <p:spPr/>
        <p:txBody>
          <a:bodyPr/>
          <a:lstStyle/>
          <a:p>
            <a:fld id="{2EE26C56-2944-484C-8EDB-6FB53522E7CB}" type="datetime1">
              <a:rPr lang="en-GB" smtClean="0"/>
              <a:t>04/11/2019</a:t>
            </a:fld>
            <a:endParaRPr lang="en-US"/>
          </a:p>
        </p:txBody>
      </p:sp>
      <p:sp>
        <p:nvSpPr>
          <p:cNvPr id="5" name="Footer Placeholder 4">
            <a:extLst>
              <a:ext uri="{FF2B5EF4-FFF2-40B4-BE49-F238E27FC236}">
                <a16:creationId xmlns:a16="http://schemas.microsoft.com/office/drawing/2014/main" id="{7EABD5AC-82AC-2C47-9889-1BA098764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136CC-5B74-5942-BA44-86F676F17E0D}"/>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204431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03E6-4031-524C-A091-CD2917DB11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11E1-2EB9-0D45-B234-B42D3BC00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4BEDF5-5E0C-8D42-9B47-6437AF12220A}"/>
              </a:ext>
            </a:extLst>
          </p:cNvPr>
          <p:cNvSpPr>
            <a:spLocks noGrp="1"/>
          </p:cNvSpPr>
          <p:nvPr>
            <p:ph type="dt" sz="half" idx="10"/>
          </p:nvPr>
        </p:nvSpPr>
        <p:spPr/>
        <p:txBody>
          <a:bodyPr/>
          <a:lstStyle/>
          <a:p>
            <a:fld id="{0A0B742A-EFBE-0A4A-ADF8-6D3F3C85A612}" type="datetime1">
              <a:rPr lang="en-GB" smtClean="0"/>
              <a:t>04/11/2019</a:t>
            </a:fld>
            <a:endParaRPr lang="en-US"/>
          </a:p>
        </p:txBody>
      </p:sp>
      <p:sp>
        <p:nvSpPr>
          <p:cNvPr id="5" name="Footer Placeholder 4">
            <a:extLst>
              <a:ext uri="{FF2B5EF4-FFF2-40B4-BE49-F238E27FC236}">
                <a16:creationId xmlns:a16="http://schemas.microsoft.com/office/drawing/2014/main" id="{2FDD6C2E-F4CB-6149-ACA1-7F9BF9496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6EA50-E1E8-304C-9F19-C0348C24B52A}"/>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404014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36CF-3AF8-384E-9D9E-C2944CE990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E03DC-4E65-E94B-AC53-389DD471A5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1D9EB8-A959-5A41-9561-E4D0EF2226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AE2DA1-5A1E-CB41-B7F2-A14AFF90E62F}"/>
              </a:ext>
            </a:extLst>
          </p:cNvPr>
          <p:cNvSpPr>
            <a:spLocks noGrp="1"/>
          </p:cNvSpPr>
          <p:nvPr>
            <p:ph type="dt" sz="half" idx="10"/>
          </p:nvPr>
        </p:nvSpPr>
        <p:spPr/>
        <p:txBody>
          <a:bodyPr/>
          <a:lstStyle/>
          <a:p>
            <a:fld id="{04E84436-84DA-7A42-B87D-0CA99DD248B6}" type="datetime1">
              <a:rPr lang="en-GB" smtClean="0"/>
              <a:t>04/11/2019</a:t>
            </a:fld>
            <a:endParaRPr lang="en-US"/>
          </a:p>
        </p:txBody>
      </p:sp>
      <p:sp>
        <p:nvSpPr>
          <p:cNvPr id="6" name="Footer Placeholder 5">
            <a:extLst>
              <a:ext uri="{FF2B5EF4-FFF2-40B4-BE49-F238E27FC236}">
                <a16:creationId xmlns:a16="http://schemas.microsoft.com/office/drawing/2014/main" id="{3CFA34EA-9BBE-B84D-8182-37408FB7B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A6B25-172A-2F4F-8D15-6F367B22A800}"/>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233052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62F-3968-DE46-BC41-E52B7EB85C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06DCB-100F-424B-A97C-CB2FF0E72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38AF41-10B9-5E4A-8659-922E388AD8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F2418-5E71-054E-9B2B-988164E2F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9D21A7-9457-4F48-BA3E-839959962E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E7E4FE-2AC1-E447-9AB2-0C126107B09F}"/>
              </a:ext>
            </a:extLst>
          </p:cNvPr>
          <p:cNvSpPr>
            <a:spLocks noGrp="1"/>
          </p:cNvSpPr>
          <p:nvPr>
            <p:ph type="dt" sz="half" idx="10"/>
          </p:nvPr>
        </p:nvSpPr>
        <p:spPr/>
        <p:txBody>
          <a:bodyPr/>
          <a:lstStyle/>
          <a:p>
            <a:fld id="{1367159D-7BA3-3D4A-BAFB-17673B2F3750}" type="datetime1">
              <a:rPr lang="en-GB" smtClean="0"/>
              <a:t>04/11/2019</a:t>
            </a:fld>
            <a:endParaRPr lang="en-US"/>
          </a:p>
        </p:txBody>
      </p:sp>
      <p:sp>
        <p:nvSpPr>
          <p:cNvPr id="8" name="Footer Placeholder 7">
            <a:extLst>
              <a:ext uri="{FF2B5EF4-FFF2-40B4-BE49-F238E27FC236}">
                <a16:creationId xmlns:a16="http://schemas.microsoft.com/office/drawing/2014/main" id="{5195E93E-DDFA-F548-B6FB-1A4C8836C0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BDC89-E2DA-D140-9FFF-4B8BBDE2CA72}"/>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399121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249C-ABEA-3442-A19A-6F2B4D247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290EEB-A793-B34F-92AD-D29D052A9738}"/>
              </a:ext>
            </a:extLst>
          </p:cNvPr>
          <p:cNvSpPr>
            <a:spLocks noGrp="1"/>
          </p:cNvSpPr>
          <p:nvPr>
            <p:ph type="dt" sz="half" idx="10"/>
          </p:nvPr>
        </p:nvSpPr>
        <p:spPr/>
        <p:txBody>
          <a:bodyPr/>
          <a:lstStyle/>
          <a:p>
            <a:fld id="{1A4B47F3-6EE0-4349-80D6-F2C3D2CCC468}" type="datetime1">
              <a:rPr lang="en-GB" smtClean="0"/>
              <a:t>04/11/2019</a:t>
            </a:fld>
            <a:endParaRPr lang="en-US"/>
          </a:p>
        </p:txBody>
      </p:sp>
      <p:sp>
        <p:nvSpPr>
          <p:cNvPr id="4" name="Footer Placeholder 3">
            <a:extLst>
              <a:ext uri="{FF2B5EF4-FFF2-40B4-BE49-F238E27FC236}">
                <a16:creationId xmlns:a16="http://schemas.microsoft.com/office/drawing/2014/main" id="{7BA88A00-5AEA-A74D-B3A2-0F97930859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4D563-2542-0347-87A7-1215375EB70B}"/>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244093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821E1-FF68-6640-B038-3ABC26462BF8}"/>
              </a:ext>
            </a:extLst>
          </p:cNvPr>
          <p:cNvSpPr>
            <a:spLocks noGrp="1"/>
          </p:cNvSpPr>
          <p:nvPr>
            <p:ph type="dt" sz="half" idx="10"/>
          </p:nvPr>
        </p:nvSpPr>
        <p:spPr/>
        <p:txBody>
          <a:bodyPr/>
          <a:lstStyle/>
          <a:p>
            <a:fld id="{2A964082-7E3E-EC4D-899A-DCECBBF70CFD}" type="datetime1">
              <a:rPr lang="en-GB" smtClean="0"/>
              <a:t>04/11/2019</a:t>
            </a:fld>
            <a:endParaRPr lang="en-US"/>
          </a:p>
        </p:txBody>
      </p:sp>
      <p:sp>
        <p:nvSpPr>
          <p:cNvPr id="3" name="Footer Placeholder 2">
            <a:extLst>
              <a:ext uri="{FF2B5EF4-FFF2-40B4-BE49-F238E27FC236}">
                <a16:creationId xmlns:a16="http://schemas.microsoft.com/office/drawing/2014/main" id="{630C5946-EB73-F844-B8D2-ECA98F7BC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73D575-1190-B648-9A16-CBDF0CBC65FF}"/>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128269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B123-130C-AA4F-886C-C09BCACD3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51AF1-ED45-A549-B65A-177FE4123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A89846-00C1-A542-BBBE-D2575BAE3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B09D02-1B6E-224C-9021-4A6580338AA1}"/>
              </a:ext>
            </a:extLst>
          </p:cNvPr>
          <p:cNvSpPr>
            <a:spLocks noGrp="1"/>
          </p:cNvSpPr>
          <p:nvPr>
            <p:ph type="dt" sz="half" idx="10"/>
          </p:nvPr>
        </p:nvSpPr>
        <p:spPr/>
        <p:txBody>
          <a:bodyPr/>
          <a:lstStyle/>
          <a:p>
            <a:fld id="{C0EE54CE-0690-6F47-83BB-031FBCA60043}" type="datetime1">
              <a:rPr lang="en-GB" smtClean="0"/>
              <a:t>04/11/2019</a:t>
            </a:fld>
            <a:endParaRPr lang="en-US"/>
          </a:p>
        </p:txBody>
      </p:sp>
      <p:sp>
        <p:nvSpPr>
          <p:cNvPr id="6" name="Footer Placeholder 5">
            <a:extLst>
              <a:ext uri="{FF2B5EF4-FFF2-40B4-BE49-F238E27FC236}">
                <a16:creationId xmlns:a16="http://schemas.microsoft.com/office/drawing/2014/main" id="{CEBA83B2-789D-EE41-82AF-FF5B836A5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7132C-5A2D-7C4D-8C49-99B4A5BEAD35}"/>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350557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627D-5927-224A-AAEA-111A80E10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CBD17-AF4C-3348-9C7A-A56A23B14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4F029-C3CD-EB4D-B988-4B2234AA2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824CAF-6247-AA4C-909A-6BE55D9495A6}"/>
              </a:ext>
            </a:extLst>
          </p:cNvPr>
          <p:cNvSpPr>
            <a:spLocks noGrp="1"/>
          </p:cNvSpPr>
          <p:nvPr>
            <p:ph type="dt" sz="half" idx="10"/>
          </p:nvPr>
        </p:nvSpPr>
        <p:spPr/>
        <p:txBody>
          <a:bodyPr/>
          <a:lstStyle/>
          <a:p>
            <a:fld id="{F360425B-8455-E748-BA6C-620D927082CE}" type="datetime1">
              <a:rPr lang="en-GB" smtClean="0"/>
              <a:t>04/11/2019</a:t>
            </a:fld>
            <a:endParaRPr lang="en-US"/>
          </a:p>
        </p:txBody>
      </p:sp>
      <p:sp>
        <p:nvSpPr>
          <p:cNvPr id="6" name="Footer Placeholder 5">
            <a:extLst>
              <a:ext uri="{FF2B5EF4-FFF2-40B4-BE49-F238E27FC236}">
                <a16:creationId xmlns:a16="http://schemas.microsoft.com/office/drawing/2014/main" id="{D5F19B43-45CC-614A-8AED-14B6596D9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81CA7-3C9E-A343-B182-92B91A8F3FA2}"/>
              </a:ext>
            </a:extLst>
          </p:cNvPr>
          <p:cNvSpPr>
            <a:spLocks noGrp="1"/>
          </p:cNvSpPr>
          <p:nvPr>
            <p:ph type="sldNum" sz="quarter" idx="12"/>
          </p:nvPr>
        </p:nvSpPr>
        <p:spPr/>
        <p:txBody>
          <a:bodyPr/>
          <a:lstStyle/>
          <a:p>
            <a:fld id="{2CD6764E-73D6-7044-9DC9-72ACDA3F174E}" type="slidenum">
              <a:rPr lang="en-US" smtClean="0"/>
              <a:t>‹#›</a:t>
            </a:fld>
            <a:endParaRPr lang="en-US"/>
          </a:p>
        </p:txBody>
      </p:sp>
    </p:spTree>
    <p:extLst>
      <p:ext uri="{BB962C8B-B14F-4D97-AF65-F5344CB8AC3E}">
        <p14:creationId xmlns:p14="http://schemas.microsoft.com/office/powerpoint/2010/main" val="325556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D613-33F6-D343-B296-D3BD792901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460206-B13A-1445-ABC9-EE7A5B027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FE2E2-EBD6-3945-8B28-5AA3E028B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F597C-F6B5-1648-BC5E-3A9C5F52DE74}" type="datetime1">
              <a:rPr lang="en-GB" smtClean="0"/>
              <a:t>04/11/2019</a:t>
            </a:fld>
            <a:endParaRPr lang="en-US"/>
          </a:p>
        </p:txBody>
      </p:sp>
      <p:sp>
        <p:nvSpPr>
          <p:cNvPr id="5" name="Footer Placeholder 4">
            <a:extLst>
              <a:ext uri="{FF2B5EF4-FFF2-40B4-BE49-F238E27FC236}">
                <a16:creationId xmlns:a16="http://schemas.microsoft.com/office/drawing/2014/main" id="{C18BF2EB-CD49-CD47-AB0A-C0598040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90ED71-D43A-1B49-81CD-DA1A02166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6764E-73D6-7044-9DC9-72ACDA3F174E}" type="slidenum">
              <a:rPr lang="en-US" smtClean="0"/>
              <a:t>‹#›</a:t>
            </a:fld>
            <a:endParaRPr lang="en-US"/>
          </a:p>
        </p:txBody>
      </p:sp>
    </p:spTree>
    <p:extLst>
      <p:ext uri="{BB962C8B-B14F-4D97-AF65-F5344CB8AC3E}">
        <p14:creationId xmlns:p14="http://schemas.microsoft.com/office/powerpoint/2010/main" val="366284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E36E-9ABF-4AD6-BBA2-E4A52D2B78D7}"/>
              </a:ext>
            </a:extLst>
          </p:cNvPr>
          <p:cNvSpPr>
            <a:spLocks noGrp="1"/>
          </p:cNvSpPr>
          <p:nvPr>
            <p:ph type="title"/>
          </p:nvPr>
        </p:nvSpPr>
        <p:spPr>
          <a:xfrm>
            <a:off x="838200" y="1295023"/>
            <a:ext cx="10515600" cy="1325563"/>
          </a:xfrm>
        </p:spPr>
        <p:txBody>
          <a:bodyPr>
            <a:normAutofit/>
          </a:bodyPr>
          <a:lstStyle/>
          <a:p>
            <a:pPr algn="ctr"/>
            <a:r>
              <a:rPr lang="en-GB" sz="4000" dirty="0">
                <a:latin typeface="Arial" panose="020B0604020202020204" pitchFamily="34" charset="0"/>
                <a:cs typeface="Arial" panose="020B0604020202020204" pitchFamily="34" charset="0"/>
              </a:rPr>
              <a:t>The </a:t>
            </a:r>
            <a:r>
              <a:rPr lang="en-GB" sz="4000" b="1" dirty="0">
                <a:latin typeface="Arial" panose="020B0604020202020204" pitchFamily="34" charset="0"/>
                <a:cs typeface="Arial" panose="020B0604020202020204" pitchFamily="34" charset="0"/>
              </a:rPr>
              <a:t>m</a:t>
            </a:r>
            <a:r>
              <a:rPr lang="en-GB" sz="4000" dirty="0">
                <a:latin typeface="Arial" panose="020B0604020202020204" pitchFamily="34" charset="0"/>
                <a:cs typeface="Arial" panose="020B0604020202020204" pitchFamily="34" charset="0"/>
              </a:rPr>
              <a:t>etformin</a:t>
            </a:r>
            <a:r>
              <a:rPr lang="en-GB" sz="4000" b="1" dirty="0">
                <a:latin typeface="Arial" panose="020B0604020202020204" pitchFamily="34" charset="0"/>
                <a:cs typeface="Arial" panose="020B0604020202020204" pitchFamily="34" charset="0"/>
              </a:rPr>
              <a:t> i</a:t>
            </a:r>
            <a:r>
              <a:rPr lang="en-GB" sz="4000" dirty="0">
                <a:latin typeface="Arial" panose="020B0604020202020204" pitchFamily="34" charset="0"/>
                <a:cs typeface="Arial" panose="020B0604020202020204" pitchFamily="34" charset="0"/>
              </a:rPr>
              <a:t>n</a:t>
            </a:r>
            <a:r>
              <a:rPr lang="en-GB" sz="4000" b="1" dirty="0">
                <a:latin typeface="Arial" panose="020B0604020202020204" pitchFamily="34" charset="0"/>
                <a:cs typeface="Arial" panose="020B0604020202020204" pitchFamily="34" charset="0"/>
              </a:rPr>
              <a:t> Li </a:t>
            </a:r>
            <a:r>
              <a:rPr lang="en-GB" sz="4000" dirty="0">
                <a:latin typeface="Arial" panose="020B0604020202020204" pitchFamily="34" charset="0"/>
                <a:cs typeface="Arial" panose="020B0604020202020204" pitchFamily="34" charset="0"/>
              </a:rPr>
              <a:t>Fraumeni</a:t>
            </a:r>
            <a:r>
              <a:rPr lang="en-GB" sz="4000" b="1" dirty="0">
                <a:latin typeface="Arial" panose="020B0604020202020204" pitchFamily="34" charset="0"/>
                <a:cs typeface="Arial" panose="020B0604020202020204" pitchFamily="34" charset="0"/>
              </a:rPr>
              <a:t> </a:t>
            </a:r>
            <a:r>
              <a:rPr lang="en-GB" sz="4000" dirty="0">
                <a:latin typeface="Arial" panose="020B0604020202020204" pitchFamily="34" charset="0"/>
                <a:cs typeface="Arial" panose="020B0604020202020204" pitchFamily="34" charset="0"/>
              </a:rPr>
              <a:t>(MILI) Study  </a:t>
            </a:r>
          </a:p>
        </p:txBody>
      </p:sp>
      <p:sp>
        <p:nvSpPr>
          <p:cNvPr id="4" name="Slide Number Placeholder 3">
            <a:extLst>
              <a:ext uri="{FF2B5EF4-FFF2-40B4-BE49-F238E27FC236}">
                <a16:creationId xmlns:a16="http://schemas.microsoft.com/office/drawing/2014/main" id="{0BFE75DB-1772-44BD-912B-1644A0B88C2D}"/>
              </a:ext>
            </a:extLst>
          </p:cNvPr>
          <p:cNvSpPr>
            <a:spLocks noGrp="1"/>
          </p:cNvSpPr>
          <p:nvPr>
            <p:ph type="sldNum" sz="quarter" idx="12"/>
          </p:nvPr>
        </p:nvSpPr>
        <p:spPr/>
        <p:txBody>
          <a:bodyPr/>
          <a:lstStyle/>
          <a:p>
            <a:fld id="{2CD6764E-73D6-7044-9DC9-72ACDA3F174E}" type="slidenum">
              <a:rPr lang="en-US" smtClean="0"/>
              <a:t>1</a:t>
            </a:fld>
            <a:endParaRPr lang="en-US"/>
          </a:p>
        </p:txBody>
      </p:sp>
    </p:spTree>
    <p:extLst>
      <p:ext uri="{BB962C8B-B14F-4D97-AF65-F5344CB8AC3E}">
        <p14:creationId xmlns:p14="http://schemas.microsoft.com/office/powerpoint/2010/main" val="383314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2759B-247C-7E4E-A3D1-A2F9A6B8189D}"/>
              </a:ext>
            </a:extLst>
          </p:cNvPr>
          <p:cNvSpPr>
            <a:spLocks noGrp="1"/>
          </p:cNvSpPr>
          <p:nvPr>
            <p:ph idx="1"/>
          </p:nvPr>
        </p:nvSpPr>
        <p:spPr>
          <a:xfrm>
            <a:off x="7447480" y="2125952"/>
            <a:ext cx="5069440" cy="1746821"/>
          </a:xfrm>
        </p:spPr>
        <p:txBody>
          <a:bodyPr>
            <a:normAutofit/>
          </a:bodyPr>
          <a:lstStyle/>
          <a:p>
            <a:r>
              <a:rPr lang="en-US" sz="2000" dirty="0"/>
              <a:t>Seen in mice and LFS patients (</a:t>
            </a:r>
            <a:r>
              <a:rPr lang="en-US" sz="2000" i="1" dirty="0"/>
              <a:t>NEJM </a:t>
            </a:r>
            <a:r>
              <a:rPr lang="en-US" sz="2000" dirty="0"/>
              <a:t>368(11):1027-32, 2013). </a:t>
            </a:r>
            <a:endParaRPr lang="en-GB" sz="2000" dirty="0"/>
          </a:p>
        </p:txBody>
      </p:sp>
      <p:sp>
        <p:nvSpPr>
          <p:cNvPr id="4" name="Slide Number Placeholder 3">
            <a:extLst>
              <a:ext uri="{FF2B5EF4-FFF2-40B4-BE49-F238E27FC236}">
                <a16:creationId xmlns:a16="http://schemas.microsoft.com/office/drawing/2014/main" id="{9015F49D-7CF5-EA43-B1D6-643C79D4FAEA}"/>
              </a:ext>
            </a:extLst>
          </p:cNvPr>
          <p:cNvSpPr>
            <a:spLocks noGrp="1"/>
          </p:cNvSpPr>
          <p:nvPr>
            <p:ph type="sldNum" sz="quarter" idx="12"/>
          </p:nvPr>
        </p:nvSpPr>
        <p:spPr/>
        <p:txBody>
          <a:bodyPr/>
          <a:lstStyle/>
          <a:p>
            <a:fld id="{2CD6764E-73D6-7044-9DC9-72ACDA3F174E}" type="slidenum">
              <a:rPr lang="en-US" smtClean="0"/>
              <a:t>10</a:t>
            </a:fld>
            <a:endParaRPr lang="en-US"/>
          </a:p>
        </p:txBody>
      </p:sp>
      <p:pic>
        <p:nvPicPr>
          <p:cNvPr id="8" name="Picture 7">
            <a:extLst>
              <a:ext uri="{FF2B5EF4-FFF2-40B4-BE49-F238E27FC236}">
                <a16:creationId xmlns:a16="http://schemas.microsoft.com/office/drawing/2014/main" id="{2964E1D8-A504-4294-8ED8-A240E220B77F}"/>
              </a:ext>
            </a:extLst>
          </p:cNvPr>
          <p:cNvPicPr>
            <a:picLocks noChangeAspect="1"/>
          </p:cNvPicPr>
          <p:nvPr/>
        </p:nvPicPr>
        <p:blipFill rotWithShape="1">
          <a:blip r:embed="rId2"/>
          <a:srcRect t="10487" r="48174" b="27715"/>
          <a:stretch/>
        </p:blipFill>
        <p:spPr>
          <a:xfrm>
            <a:off x="1028463" y="2118258"/>
            <a:ext cx="6318607" cy="4238092"/>
          </a:xfrm>
          <a:prstGeom prst="rect">
            <a:avLst/>
          </a:prstGeom>
        </p:spPr>
      </p:pic>
      <p:grpSp>
        <p:nvGrpSpPr>
          <p:cNvPr id="11" name="Group 10">
            <a:extLst>
              <a:ext uri="{FF2B5EF4-FFF2-40B4-BE49-F238E27FC236}">
                <a16:creationId xmlns:a16="http://schemas.microsoft.com/office/drawing/2014/main" id="{C104CEFD-358B-4506-A5D7-CAEAD91AE96D}"/>
              </a:ext>
            </a:extLst>
          </p:cNvPr>
          <p:cNvGrpSpPr/>
          <p:nvPr/>
        </p:nvGrpSpPr>
        <p:grpSpPr>
          <a:xfrm>
            <a:off x="5638800" y="4419866"/>
            <a:ext cx="914399" cy="864705"/>
            <a:chOff x="8496728" y="2373330"/>
            <a:chExt cx="1078787" cy="1055670"/>
          </a:xfrm>
        </p:grpSpPr>
        <p:sp>
          <p:nvSpPr>
            <p:cNvPr id="9" name="Oval 8">
              <a:extLst>
                <a:ext uri="{FF2B5EF4-FFF2-40B4-BE49-F238E27FC236}">
                  <a16:creationId xmlns:a16="http://schemas.microsoft.com/office/drawing/2014/main" id="{778CD5D4-8973-4173-8B57-804C3B5BEABD}"/>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FC0C540-CDA3-4010-AF37-4AB63DB3D980}"/>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5" name="Group 14">
            <a:extLst>
              <a:ext uri="{FF2B5EF4-FFF2-40B4-BE49-F238E27FC236}">
                <a16:creationId xmlns:a16="http://schemas.microsoft.com/office/drawing/2014/main" id="{A11F5E48-CF21-4B31-BC0A-65FE8C869437}"/>
              </a:ext>
            </a:extLst>
          </p:cNvPr>
          <p:cNvGrpSpPr/>
          <p:nvPr/>
        </p:nvGrpSpPr>
        <p:grpSpPr>
          <a:xfrm>
            <a:off x="4048431" y="4484678"/>
            <a:ext cx="914399" cy="864705"/>
            <a:chOff x="8496728" y="2373330"/>
            <a:chExt cx="1078787" cy="1055670"/>
          </a:xfrm>
        </p:grpSpPr>
        <p:sp>
          <p:nvSpPr>
            <p:cNvPr id="16" name="Oval 15">
              <a:extLst>
                <a:ext uri="{FF2B5EF4-FFF2-40B4-BE49-F238E27FC236}">
                  <a16:creationId xmlns:a16="http://schemas.microsoft.com/office/drawing/2014/main" id="{76D86838-249E-47FC-99DE-21147B9FE34E}"/>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53CC336-1138-42F5-82EB-757FEF416FAD}"/>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8" name="Group 17">
            <a:extLst>
              <a:ext uri="{FF2B5EF4-FFF2-40B4-BE49-F238E27FC236}">
                <a16:creationId xmlns:a16="http://schemas.microsoft.com/office/drawing/2014/main" id="{1100DC2F-BBA9-416A-B303-673BCF3D0B48}"/>
              </a:ext>
            </a:extLst>
          </p:cNvPr>
          <p:cNvGrpSpPr/>
          <p:nvPr/>
        </p:nvGrpSpPr>
        <p:grpSpPr>
          <a:xfrm>
            <a:off x="3759996" y="5419548"/>
            <a:ext cx="914399" cy="864705"/>
            <a:chOff x="8496728" y="2373330"/>
            <a:chExt cx="1078787" cy="1055670"/>
          </a:xfrm>
        </p:grpSpPr>
        <p:sp>
          <p:nvSpPr>
            <p:cNvPr id="19" name="Oval 18">
              <a:extLst>
                <a:ext uri="{FF2B5EF4-FFF2-40B4-BE49-F238E27FC236}">
                  <a16:creationId xmlns:a16="http://schemas.microsoft.com/office/drawing/2014/main" id="{0CF99D2A-008E-4E36-ACCF-0A41A9194434}"/>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C261DFF1-1098-4B5B-B4E5-9F9452F4BFE2}"/>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sp>
        <p:nvSpPr>
          <p:cNvPr id="21" name="TextBox 20">
            <a:extLst>
              <a:ext uri="{FF2B5EF4-FFF2-40B4-BE49-F238E27FC236}">
                <a16:creationId xmlns:a16="http://schemas.microsoft.com/office/drawing/2014/main" id="{B3259405-0563-49D3-A66F-355CB0C81169}"/>
              </a:ext>
            </a:extLst>
          </p:cNvPr>
          <p:cNvSpPr txBox="1"/>
          <p:nvPr/>
        </p:nvSpPr>
        <p:spPr>
          <a:xfrm>
            <a:off x="2520690" y="280042"/>
            <a:ext cx="6514891" cy="1384995"/>
          </a:xfrm>
          <a:prstGeom prst="rect">
            <a:avLst/>
          </a:prstGeom>
          <a:solidFill>
            <a:srgbClr val="FF0000"/>
          </a:solidFill>
          <a:ln>
            <a:solidFill>
              <a:srgbClr val="FF0000"/>
            </a:solidFill>
          </a:ln>
        </p:spPr>
        <p:txBody>
          <a:bodyPr wrap="square" rtlCol="0">
            <a:spAutoFit/>
          </a:bodyPr>
          <a:lstStyle/>
          <a:p>
            <a:pPr algn="ctr"/>
            <a:r>
              <a:rPr lang="en-GB" sz="2800" b="1" dirty="0"/>
              <a:t>Mutant P53 activates metabolism by increasing mitochondrial function and oxidative phosphorylation</a:t>
            </a:r>
          </a:p>
        </p:txBody>
      </p:sp>
      <p:pic>
        <p:nvPicPr>
          <p:cNvPr id="22" name="Content Placeholder 4">
            <a:extLst>
              <a:ext uri="{FF2B5EF4-FFF2-40B4-BE49-F238E27FC236}">
                <a16:creationId xmlns:a16="http://schemas.microsoft.com/office/drawing/2014/main" id="{E84EBF6F-63BA-4594-A33C-2451B8C1AAB8}"/>
              </a:ext>
            </a:extLst>
          </p:cNvPr>
          <p:cNvPicPr>
            <a:picLocks noChangeAspect="1"/>
          </p:cNvPicPr>
          <p:nvPr/>
        </p:nvPicPr>
        <p:blipFill>
          <a:blip r:embed="rId3"/>
          <a:stretch>
            <a:fillRect/>
          </a:stretch>
        </p:blipFill>
        <p:spPr>
          <a:xfrm>
            <a:off x="7982798" y="3183384"/>
            <a:ext cx="1806925" cy="1378778"/>
          </a:xfrm>
          <a:prstGeom prst="rect">
            <a:avLst/>
          </a:prstGeom>
        </p:spPr>
      </p:pic>
      <p:sp>
        <p:nvSpPr>
          <p:cNvPr id="2" name="TextBox 1">
            <a:extLst>
              <a:ext uri="{FF2B5EF4-FFF2-40B4-BE49-F238E27FC236}">
                <a16:creationId xmlns:a16="http://schemas.microsoft.com/office/drawing/2014/main" id="{E49706D6-899E-46C9-A65B-834D77636092}"/>
              </a:ext>
            </a:extLst>
          </p:cNvPr>
          <p:cNvSpPr txBox="1"/>
          <p:nvPr/>
        </p:nvSpPr>
        <p:spPr>
          <a:xfrm>
            <a:off x="9515959" y="4045058"/>
            <a:ext cx="2557221" cy="2308324"/>
          </a:xfrm>
          <a:prstGeom prst="rect">
            <a:avLst/>
          </a:prstGeom>
          <a:noFill/>
        </p:spPr>
        <p:txBody>
          <a:bodyPr wrap="square" rtlCol="0">
            <a:spAutoFit/>
          </a:bodyPr>
          <a:lstStyle/>
          <a:p>
            <a:r>
              <a:rPr lang="en-GB" dirty="0"/>
              <a:t>Mouse model of LFS with </a:t>
            </a:r>
            <a:r>
              <a:rPr lang="en-GB" dirty="0" err="1"/>
              <a:t>mtDNA</a:t>
            </a:r>
            <a:r>
              <a:rPr lang="en-GB" dirty="0"/>
              <a:t> mutations (</a:t>
            </a:r>
            <a:r>
              <a:rPr lang="en-GB" dirty="0" err="1"/>
              <a:t>Polg</a:t>
            </a:r>
            <a:r>
              <a:rPr lang="en-GB" baseline="30000" dirty="0" err="1"/>
              <a:t>mut</a:t>
            </a:r>
            <a:r>
              <a:rPr lang="en-GB" dirty="0"/>
              <a:t>/p53</a:t>
            </a:r>
            <a:r>
              <a:rPr lang="en-GB" baseline="30000" dirty="0"/>
              <a:t>172H/H</a:t>
            </a:r>
            <a:r>
              <a:rPr lang="en-GB" dirty="0"/>
              <a:t>) – LFS mice lived 2x longer if had mitochondrial mutations. This was reproduced by metformin</a:t>
            </a:r>
          </a:p>
        </p:txBody>
      </p:sp>
    </p:spTree>
    <p:extLst>
      <p:ext uri="{BB962C8B-B14F-4D97-AF65-F5344CB8AC3E}">
        <p14:creationId xmlns:p14="http://schemas.microsoft.com/office/powerpoint/2010/main" val="202164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5F49D-7CF5-EA43-B1D6-643C79D4FAEA}"/>
              </a:ext>
            </a:extLst>
          </p:cNvPr>
          <p:cNvSpPr>
            <a:spLocks noGrp="1"/>
          </p:cNvSpPr>
          <p:nvPr>
            <p:ph type="sldNum" sz="quarter" idx="12"/>
          </p:nvPr>
        </p:nvSpPr>
        <p:spPr/>
        <p:txBody>
          <a:bodyPr/>
          <a:lstStyle/>
          <a:p>
            <a:fld id="{2CD6764E-73D6-7044-9DC9-72ACDA3F174E}" type="slidenum">
              <a:rPr lang="en-US" smtClean="0"/>
              <a:t>11</a:t>
            </a:fld>
            <a:endParaRPr lang="en-US"/>
          </a:p>
        </p:txBody>
      </p:sp>
      <p:pic>
        <p:nvPicPr>
          <p:cNvPr id="8" name="Picture 7">
            <a:extLst>
              <a:ext uri="{FF2B5EF4-FFF2-40B4-BE49-F238E27FC236}">
                <a16:creationId xmlns:a16="http://schemas.microsoft.com/office/drawing/2014/main" id="{2964E1D8-A504-4294-8ED8-A240E220B77F}"/>
              </a:ext>
            </a:extLst>
          </p:cNvPr>
          <p:cNvPicPr>
            <a:picLocks noChangeAspect="1"/>
          </p:cNvPicPr>
          <p:nvPr/>
        </p:nvPicPr>
        <p:blipFill rotWithShape="1">
          <a:blip r:embed="rId2"/>
          <a:srcRect t="10487" r="48174" b="27715"/>
          <a:stretch/>
        </p:blipFill>
        <p:spPr>
          <a:xfrm>
            <a:off x="1028463" y="2118258"/>
            <a:ext cx="6318607" cy="4238092"/>
          </a:xfrm>
          <a:prstGeom prst="rect">
            <a:avLst/>
          </a:prstGeom>
        </p:spPr>
      </p:pic>
      <p:grpSp>
        <p:nvGrpSpPr>
          <p:cNvPr id="11" name="Group 10">
            <a:extLst>
              <a:ext uri="{FF2B5EF4-FFF2-40B4-BE49-F238E27FC236}">
                <a16:creationId xmlns:a16="http://schemas.microsoft.com/office/drawing/2014/main" id="{C104CEFD-358B-4506-A5D7-CAEAD91AE96D}"/>
              </a:ext>
            </a:extLst>
          </p:cNvPr>
          <p:cNvGrpSpPr/>
          <p:nvPr/>
        </p:nvGrpSpPr>
        <p:grpSpPr>
          <a:xfrm>
            <a:off x="5638800" y="4419866"/>
            <a:ext cx="914399" cy="864705"/>
            <a:chOff x="8496728" y="2373330"/>
            <a:chExt cx="1078787" cy="1055670"/>
          </a:xfrm>
        </p:grpSpPr>
        <p:sp>
          <p:nvSpPr>
            <p:cNvPr id="9" name="Oval 8">
              <a:extLst>
                <a:ext uri="{FF2B5EF4-FFF2-40B4-BE49-F238E27FC236}">
                  <a16:creationId xmlns:a16="http://schemas.microsoft.com/office/drawing/2014/main" id="{778CD5D4-8973-4173-8B57-804C3B5BEABD}"/>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FC0C540-CDA3-4010-AF37-4AB63DB3D980}"/>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5" name="Group 14">
            <a:extLst>
              <a:ext uri="{FF2B5EF4-FFF2-40B4-BE49-F238E27FC236}">
                <a16:creationId xmlns:a16="http://schemas.microsoft.com/office/drawing/2014/main" id="{A11F5E48-CF21-4B31-BC0A-65FE8C869437}"/>
              </a:ext>
            </a:extLst>
          </p:cNvPr>
          <p:cNvGrpSpPr/>
          <p:nvPr/>
        </p:nvGrpSpPr>
        <p:grpSpPr>
          <a:xfrm>
            <a:off x="4048431" y="4484678"/>
            <a:ext cx="914399" cy="864705"/>
            <a:chOff x="8496728" y="2373330"/>
            <a:chExt cx="1078787" cy="1055670"/>
          </a:xfrm>
        </p:grpSpPr>
        <p:sp>
          <p:nvSpPr>
            <p:cNvPr id="16" name="Oval 15">
              <a:extLst>
                <a:ext uri="{FF2B5EF4-FFF2-40B4-BE49-F238E27FC236}">
                  <a16:creationId xmlns:a16="http://schemas.microsoft.com/office/drawing/2014/main" id="{76D86838-249E-47FC-99DE-21147B9FE34E}"/>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53CC336-1138-42F5-82EB-757FEF416FAD}"/>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8" name="Group 17">
            <a:extLst>
              <a:ext uri="{FF2B5EF4-FFF2-40B4-BE49-F238E27FC236}">
                <a16:creationId xmlns:a16="http://schemas.microsoft.com/office/drawing/2014/main" id="{1100DC2F-BBA9-416A-B303-673BCF3D0B48}"/>
              </a:ext>
            </a:extLst>
          </p:cNvPr>
          <p:cNvGrpSpPr/>
          <p:nvPr/>
        </p:nvGrpSpPr>
        <p:grpSpPr>
          <a:xfrm>
            <a:off x="3759996" y="5419548"/>
            <a:ext cx="914399" cy="864705"/>
            <a:chOff x="8496728" y="2373330"/>
            <a:chExt cx="1078787" cy="1055670"/>
          </a:xfrm>
        </p:grpSpPr>
        <p:sp>
          <p:nvSpPr>
            <p:cNvPr id="19" name="Oval 18">
              <a:extLst>
                <a:ext uri="{FF2B5EF4-FFF2-40B4-BE49-F238E27FC236}">
                  <a16:creationId xmlns:a16="http://schemas.microsoft.com/office/drawing/2014/main" id="{0CF99D2A-008E-4E36-ACCF-0A41A9194434}"/>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C261DFF1-1098-4B5B-B4E5-9F9452F4BFE2}"/>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sp>
        <p:nvSpPr>
          <p:cNvPr id="21" name="TextBox 20">
            <a:extLst>
              <a:ext uri="{FF2B5EF4-FFF2-40B4-BE49-F238E27FC236}">
                <a16:creationId xmlns:a16="http://schemas.microsoft.com/office/drawing/2014/main" id="{B3259405-0563-49D3-A66F-355CB0C81169}"/>
              </a:ext>
            </a:extLst>
          </p:cNvPr>
          <p:cNvSpPr txBox="1"/>
          <p:nvPr/>
        </p:nvSpPr>
        <p:spPr>
          <a:xfrm>
            <a:off x="2520690" y="280042"/>
            <a:ext cx="6514891" cy="1384995"/>
          </a:xfrm>
          <a:prstGeom prst="rect">
            <a:avLst/>
          </a:prstGeom>
          <a:solidFill>
            <a:srgbClr val="FF0000"/>
          </a:solidFill>
          <a:ln>
            <a:solidFill>
              <a:srgbClr val="FF0000"/>
            </a:solidFill>
          </a:ln>
        </p:spPr>
        <p:txBody>
          <a:bodyPr wrap="square" rtlCol="0">
            <a:spAutoFit/>
          </a:bodyPr>
          <a:lstStyle/>
          <a:p>
            <a:pPr algn="ctr"/>
            <a:r>
              <a:rPr lang="en-GB" sz="2800" b="1" dirty="0"/>
              <a:t>Mutant P53 activates metabolism by increasing mitochondrial function and oxidative phosphorylation</a:t>
            </a:r>
          </a:p>
        </p:txBody>
      </p:sp>
      <p:sp>
        <p:nvSpPr>
          <p:cNvPr id="22" name="TextBox 21">
            <a:extLst>
              <a:ext uri="{FF2B5EF4-FFF2-40B4-BE49-F238E27FC236}">
                <a16:creationId xmlns:a16="http://schemas.microsoft.com/office/drawing/2014/main" id="{1B574F85-F39D-4C6F-A198-3DEC6BC77F57}"/>
              </a:ext>
            </a:extLst>
          </p:cNvPr>
          <p:cNvSpPr txBox="1"/>
          <p:nvPr/>
        </p:nvSpPr>
        <p:spPr>
          <a:xfrm>
            <a:off x="7792727" y="3337673"/>
            <a:ext cx="2434975" cy="1354217"/>
          </a:xfrm>
          <a:prstGeom prst="rect">
            <a:avLst/>
          </a:prstGeom>
          <a:noFill/>
        </p:spPr>
        <p:txBody>
          <a:bodyPr wrap="square" rtlCol="0">
            <a:spAutoFit/>
          </a:bodyPr>
          <a:lstStyle/>
          <a:p>
            <a:r>
              <a:rPr lang="en-GB" sz="2800" b="1" dirty="0"/>
              <a:t>Metformin </a:t>
            </a:r>
            <a:r>
              <a:rPr lang="en-GB" dirty="0"/>
              <a:t>inhibits oxidative phosphorylation in mitochondria</a:t>
            </a:r>
          </a:p>
        </p:txBody>
      </p:sp>
    </p:spTree>
    <p:extLst>
      <p:ext uri="{BB962C8B-B14F-4D97-AF65-F5344CB8AC3E}">
        <p14:creationId xmlns:p14="http://schemas.microsoft.com/office/powerpoint/2010/main" val="28044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B613-FD3E-49AF-993B-9119BF09967D}"/>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625B32A9-F231-42AB-97E4-65BA0AED08A5}"/>
              </a:ext>
            </a:extLst>
          </p:cNvPr>
          <p:cNvSpPr>
            <a:spLocks noGrp="1"/>
          </p:cNvSpPr>
          <p:nvPr>
            <p:ph type="sldNum" sz="quarter" idx="12"/>
          </p:nvPr>
        </p:nvSpPr>
        <p:spPr/>
        <p:txBody>
          <a:bodyPr/>
          <a:lstStyle/>
          <a:p>
            <a:fld id="{2CD6764E-73D6-7044-9DC9-72ACDA3F174E}" type="slidenum">
              <a:rPr lang="en-US" smtClean="0"/>
              <a:t>12</a:t>
            </a:fld>
            <a:endParaRPr lang="en-US"/>
          </a:p>
        </p:txBody>
      </p:sp>
      <p:pic>
        <p:nvPicPr>
          <p:cNvPr id="5" name="Picture 4">
            <a:extLst>
              <a:ext uri="{FF2B5EF4-FFF2-40B4-BE49-F238E27FC236}">
                <a16:creationId xmlns:a16="http://schemas.microsoft.com/office/drawing/2014/main" id="{B6DAA36A-DA6C-41FD-B700-23525C87D64B}"/>
              </a:ext>
            </a:extLst>
          </p:cNvPr>
          <p:cNvPicPr>
            <a:picLocks noChangeAspect="1"/>
          </p:cNvPicPr>
          <p:nvPr/>
        </p:nvPicPr>
        <p:blipFill rotWithShape="1">
          <a:blip r:embed="rId2"/>
          <a:srcRect l="24016" t="16629" r="33596" b="41124"/>
          <a:stretch/>
        </p:blipFill>
        <p:spPr>
          <a:xfrm>
            <a:off x="1070674" y="513014"/>
            <a:ext cx="5167901" cy="2897313"/>
          </a:xfrm>
          <a:prstGeom prst="rect">
            <a:avLst/>
          </a:prstGeom>
          <a:ln>
            <a:solidFill>
              <a:schemeClr val="tx1"/>
            </a:solidFill>
          </a:ln>
        </p:spPr>
      </p:pic>
      <p:pic>
        <p:nvPicPr>
          <p:cNvPr id="6" name="Picture 5">
            <a:extLst>
              <a:ext uri="{FF2B5EF4-FFF2-40B4-BE49-F238E27FC236}">
                <a16:creationId xmlns:a16="http://schemas.microsoft.com/office/drawing/2014/main" id="{EC9D2C49-634A-4F19-B312-A8C5D8F7CBB4}"/>
              </a:ext>
            </a:extLst>
          </p:cNvPr>
          <p:cNvPicPr>
            <a:picLocks noChangeAspect="1"/>
          </p:cNvPicPr>
          <p:nvPr/>
        </p:nvPicPr>
        <p:blipFill rotWithShape="1">
          <a:blip r:embed="rId3"/>
          <a:srcRect l="3178" t="25150" r="44449" b="12580"/>
          <a:stretch/>
        </p:blipFill>
        <p:spPr>
          <a:xfrm>
            <a:off x="461973" y="3250312"/>
            <a:ext cx="6385301" cy="2495227"/>
          </a:xfrm>
          <a:prstGeom prst="rect">
            <a:avLst/>
          </a:prstGeom>
          <a:ln>
            <a:solidFill>
              <a:schemeClr val="tx1"/>
            </a:solidFill>
          </a:ln>
        </p:spPr>
      </p:pic>
      <p:sp>
        <p:nvSpPr>
          <p:cNvPr id="7" name="TextBox 6">
            <a:extLst>
              <a:ext uri="{FF2B5EF4-FFF2-40B4-BE49-F238E27FC236}">
                <a16:creationId xmlns:a16="http://schemas.microsoft.com/office/drawing/2014/main" id="{268A66E6-C64C-4962-8C09-5A9AE7FA162B}"/>
              </a:ext>
            </a:extLst>
          </p:cNvPr>
          <p:cNvSpPr txBox="1"/>
          <p:nvPr/>
        </p:nvSpPr>
        <p:spPr>
          <a:xfrm>
            <a:off x="6096000" y="4773478"/>
            <a:ext cx="751274" cy="369332"/>
          </a:xfrm>
          <a:prstGeom prst="rect">
            <a:avLst/>
          </a:prstGeom>
          <a:noFill/>
        </p:spPr>
        <p:txBody>
          <a:bodyPr wrap="square" rtlCol="0">
            <a:spAutoFit/>
          </a:bodyPr>
          <a:lstStyle/>
          <a:p>
            <a:r>
              <a:rPr lang="en-GB" dirty="0"/>
              <a:t>2017</a:t>
            </a:r>
          </a:p>
        </p:txBody>
      </p:sp>
      <p:pic>
        <p:nvPicPr>
          <p:cNvPr id="10" name="Picture 9">
            <a:extLst>
              <a:ext uri="{FF2B5EF4-FFF2-40B4-BE49-F238E27FC236}">
                <a16:creationId xmlns:a16="http://schemas.microsoft.com/office/drawing/2014/main" id="{CAD54849-F47F-4534-AFD1-E132A1872512}"/>
              </a:ext>
            </a:extLst>
          </p:cNvPr>
          <p:cNvPicPr>
            <a:picLocks noChangeAspect="1"/>
          </p:cNvPicPr>
          <p:nvPr/>
        </p:nvPicPr>
        <p:blipFill rotWithShape="1">
          <a:blip r:embed="rId4"/>
          <a:srcRect l="8782" t="9987" r="50000" b="10166"/>
          <a:stretch/>
        </p:blipFill>
        <p:spPr>
          <a:xfrm>
            <a:off x="4117382" y="365125"/>
            <a:ext cx="7236418" cy="4607319"/>
          </a:xfrm>
          <a:prstGeom prst="rect">
            <a:avLst/>
          </a:prstGeom>
          <a:ln>
            <a:solidFill>
              <a:schemeClr val="tx1"/>
            </a:solidFill>
          </a:ln>
        </p:spPr>
      </p:pic>
    </p:spTree>
    <p:extLst>
      <p:ext uri="{BB962C8B-B14F-4D97-AF65-F5344CB8AC3E}">
        <p14:creationId xmlns:p14="http://schemas.microsoft.com/office/powerpoint/2010/main" val="33200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C76C-C34B-4EEF-B53F-D67593DC7F31}"/>
              </a:ext>
            </a:extLst>
          </p:cNvPr>
          <p:cNvSpPr>
            <a:spLocks noGrp="1"/>
          </p:cNvSpPr>
          <p:nvPr>
            <p:ph type="title"/>
          </p:nvPr>
        </p:nvSpPr>
        <p:spPr>
          <a:xfrm>
            <a:off x="344424" y="136525"/>
            <a:ext cx="10515600" cy="1325563"/>
          </a:xfrm>
        </p:spPr>
        <p:txBody>
          <a:bodyPr>
            <a:normAutofit/>
          </a:bodyPr>
          <a:lstStyle/>
          <a:p>
            <a:r>
              <a:rPr lang="en-GB" sz="3200" b="1" dirty="0">
                <a:latin typeface="Arial" panose="020B0604020202020204" pitchFamily="34" charset="0"/>
                <a:cs typeface="Arial" panose="020B0604020202020204" pitchFamily="34" charset="0"/>
              </a:rPr>
              <a:t>Aims of the Study</a:t>
            </a:r>
          </a:p>
        </p:txBody>
      </p:sp>
      <p:sp>
        <p:nvSpPr>
          <p:cNvPr id="3" name="Content Placeholder 2">
            <a:extLst>
              <a:ext uri="{FF2B5EF4-FFF2-40B4-BE49-F238E27FC236}">
                <a16:creationId xmlns:a16="http://schemas.microsoft.com/office/drawing/2014/main" id="{ABAC444F-D7DB-4FFC-925D-F1FC37ADCCC3}"/>
              </a:ext>
            </a:extLst>
          </p:cNvPr>
          <p:cNvSpPr>
            <a:spLocks noGrp="1"/>
          </p:cNvSpPr>
          <p:nvPr>
            <p:ph idx="1"/>
          </p:nvPr>
        </p:nvSpPr>
        <p:spPr>
          <a:xfrm>
            <a:off x="838200" y="1825625"/>
            <a:ext cx="10515600" cy="3633343"/>
          </a:xfrm>
        </p:spPr>
        <p:txBody>
          <a:bodyPr>
            <a:normAutofit fontScale="92500" lnSpcReduction="10000"/>
          </a:bodyPr>
          <a:lstStyle/>
          <a:p>
            <a:r>
              <a:rPr lang="en-GB" dirty="0"/>
              <a:t>To evaluate metformin as a cancer </a:t>
            </a:r>
            <a:r>
              <a:rPr lang="en-GB" dirty="0" err="1"/>
              <a:t>chemopreventative</a:t>
            </a:r>
            <a:r>
              <a:rPr lang="en-GB" dirty="0"/>
              <a:t> in adults with Li Fraumeni Syndrome</a:t>
            </a:r>
          </a:p>
          <a:p>
            <a:r>
              <a:rPr lang="en-GB" dirty="0"/>
              <a:t>To develop a trials network and master protocol by which other </a:t>
            </a:r>
            <a:r>
              <a:rPr lang="en-GB" dirty="0" err="1"/>
              <a:t>chemopreventatives</a:t>
            </a:r>
            <a:r>
              <a:rPr lang="en-GB" dirty="0"/>
              <a:t> can be tested (mTOR inhibitors etc)</a:t>
            </a:r>
          </a:p>
          <a:p>
            <a:r>
              <a:rPr lang="en-GB" dirty="0"/>
              <a:t>To establish a LFS database and/or biobank for UK LFS families</a:t>
            </a:r>
          </a:p>
          <a:p>
            <a:r>
              <a:rPr lang="en-GB" dirty="0"/>
              <a:t>To develop an understanding about the molecular events preceding the emergence of cancer in adults with pathological tp53 mutations</a:t>
            </a:r>
          </a:p>
          <a:p>
            <a:r>
              <a:rPr lang="en-GB" dirty="0"/>
              <a:t>To understand the impact of using metformin as a </a:t>
            </a:r>
            <a:r>
              <a:rPr lang="en-GB" dirty="0" err="1"/>
              <a:t>chemopreventative</a:t>
            </a:r>
            <a:r>
              <a:rPr lang="en-GB" dirty="0"/>
              <a:t> on QOL of participants and health economy</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47C26E4D-B4A3-4BA6-BFB8-D6D07F675A96}"/>
              </a:ext>
            </a:extLst>
          </p:cNvPr>
          <p:cNvSpPr>
            <a:spLocks noGrp="1"/>
          </p:cNvSpPr>
          <p:nvPr>
            <p:ph type="sldNum" sz="quarter" idx="12"/>
          </p:nvPr>
        </p:nvSpPr>
        <p:spPr/>
        <p:txBody>
          <a:bodyPr/>
          <a:lstStyle/>
          <a:p>
            <a:fld id="{2CD6764E-73D6-7044-9DC9-72ACDA3F174E}" type="slidenum">
              <a:rPr lang="en-US" smtClean="0"/>
              <a:t>13</a:t>
            </a:fld>
            <a:endParaRPr lang="en-US"/>
          </a:p>
        </p:txBody>
      </p:sp>
    </p:spTree>
    <p:extLst>
      <p:ext uri="{BB962C8B-B14F-4D97-AF65-F5344CB8AC3E}">
        <p14:creationId xmlns:p14="http://schemas.microsoft.com/office/powerpoint/2010/main" val="275600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84B3-6836-4849-A6DD-E6C06CB69B97}"/>
              </a:ext>
            </a:extLst>
          </p:cNvPr>
          <p:cNvSpPr>
            <a:spLocks noGrp="1"/>
          </p:cNvSpPr>
          <p:nvPr>
            <p:ph type="title"/>
          </p:nvPr>
        </p:nvSpPr>
        <p:spPr>
          <a:xfrm>
            <a:off x="435864" y="0"/>
            <a:ext cx="10515600" cy="1325563"/>
          </a:xfrm>
        </p:spPr>
        <p:txBody>
          <a:bodyPr>
            <a:normAutofit/>
          </a:bodyPr>
          <a:lstStyle/>
          <a:p>
            <a:r>
              <a:rPr lang="en-GB" sz="3200" b="1" dirty="0">
                <a:latin typeface="Arial" panose="020B0604020202020204" pitchFamily="34" charset="0"/>
                <a:cs typeface="Arial" panose="020B0604020202020204" pitchFamily="34" charset="0"/>
              </a:rPr>
              <a:t>Study Design and Recruitment</a:t>
            </a:r>
          </a:p>
        </p:txBody>
      </p:sp>
      <p:sp>
        <p:nvSpPr>
          <p:cNvPr id="4" name="Slide Number Placeholder 3">
            <a:extLst>
              <a:ext uri="{FF2B5EF4-FFF2-40B4-BE49-F238E27FC236}">
                <a16:creationId xmlns:a16="http://schemas.microsoft.com/office/drawing/2014/main" id="{0B527CC4-4673-4B0D-BD6F-4AF02F095366}"/>
              </a:ext>
            </a:extLst>
          </p:cNvPr>
          <p:cNvSpPr>
            <a:spLocks noGrp="1"/>
          </p:cNvSpPr>
          <p:nvPr>
            <p:ph type="sldNum" sz="quarter" idx="12"/>
          </p:nvPr>
        </p:nvSpPr>
        <p:spPr/>
        <p:txBody>
          <a:bodyPr/>
          <a:lstStyle/>
          <a:p>
            <a:fld id="{2CD6764E-73D6-7044-9DC9-72ACDA3F174E}" type="slidenum">
              <a:rPr lang="en-US" smtClean="0"/>
              <a:t>14</a:t>
            </a:fld>
            <a:endParaRPr lang="en-US"/>
          </a:p>
        </p:txBody>
      </p:sp>
      <p:pic>
        <p:nvPicPr>
          <p:cNvPr id="5" name="Picture 4">
            <a:extLst>
              <a:ext uri="{FF2B5EF4-FFF2-40B4-BE49-F238E27FC236}">
                <a16:creationId xmlns:a16="http://schemas.microsoft.com/office/drawing/2014/main" id="{985E1A4A-5D9D-4CD2-8F32-1A76BA122225}"/>
              </a:ext>
            </a:extLst>
          </p:cNvPr>
          <p:cNvPicPr>
            <a:picLocks noChangeAspect="1"/>
          </p:cNvPicPr>
          <p:nvPr/>
        </p:nvPicPr>
        <p:blipFill>
          <a:blip r:embed="rId2"/>
          <a:stretch>
            <a:fillRect/>
          </a:stretch>
        </p:blipFill>
        <p:spPr>
          <a:xfrm>
            <a:off x="6163818" y="1935180"/>
            <a:ext cx="5385054" cy="1931944"/>
          </a:xfrm>
          <a:prstGeom prst="rect">
            <a:avLst/>
          </a:prstGeom>
        </p:spPr>
      </p:pic>
      <p:sp>
        <p:nvSpPr>
          <p:cNvPr id="6" name="TextBox 5">
            <a:extLst>
              <a:ext uri="{FF2B5EF4-FFF2-40B4-BE49-F238E27FC236}">
                <a16:creationId xmlns:a16="http://schemas.microsoft.com/office/drawing/2014/main" id="{851CB6E3-2E95-4D6F-A8EA-63A2FC0A0C9F}"/>
              </a:ext>
            </a:extLst>
          </p:cNvPr>
          <p:cNvSpPr txBox="1"/>
          <p:nvPr/>
        </p:nvSpPr>
        <p:spPr>
          <a:xfrm>
            <a:off x="199645" y="1195389"/>
            <a:ext cx="5828538" cy="5909310"/>
          </a:xfrm>
          <a:prstGeom prst="rect">
            <a:avLst/>
          </a:prstGeom>
          <a:noFill/>
        </p:spPr>
        <p:txBody>
          <a:bodyPr wrap="square" rtlCol="0">
            <a:spAutoFit/>
          </a:bodyPr>
          <a:lstStyle/>
          <a:p>
            <a:pPr marL="285750" indent="-285750">
              <a:buFont typeface="Arial" panose="020B0604020202020204" pitchFamily="34" charset="0"/>
              <a:buChar char="•"/>
            </a:pPr>
            <a:r>
              <a:rPr lang="en-GB" dirty="0"/>
              <a:t>Plan to recruit 150-200 adults with LFS in UK</a:t>
            </a:r>
          </a:p>
          <a:p>
            <a:pPr marL="285750" indent="-285750">
              <a:buFont typeface="Arial" panose="020B0604020202020204" pitchFamily="34" charset="0"/>
              <a:buChar char="•"/>
            </a:pPr>
            <a:r>
              <a:rPr lang="en-GB" dirty="0"/>
              <a:t>Patients will be randomised 1:1 to screening + metformin versus screening alone</a:t>
            </a:r>
          </a:p>
          <a:p>
            <a:pPr marL="285750" indent="-285750">
              <a:buFont typeface="Arial" panose="020B0604020202020204" pitchFamily="34" charset="0"/>
              <a:buChar char="•"/>
            </a:pPr>
            <a:r>
              <a:rPr lang="en-GB" dirty="0"/>
              <a:t>Screening will comprise FBC, annual whole body MRI and brain MRI, dermatological examination and alternate yearly colonoscopy </a:t>
            </a:r>
          </a:p>
          <a:p>
            <a:pPr marL="285750" indent="-285750">
              <a:buFont typeface="Arial" panose="020B0604020202020204" pitchFamily="34" charset="0"/>
              <a:buChar char="•"/>
            </a:pPr>
            <a:r>
              <a:rPr lang="en-GB" dirty="0"/>
              <a:t>Patients will be recruited at three centres: Oxford, London (RMH/St Georges) and Manchester via their local genetics teams</a:t>
            </a:r>
          </a:p>
          <a:p>
            <a:pPr marL="285750" indent="-285750">
              <a:buFont typeface="Arial" panose="020B0604020202020204" pitchFamily="34" charset="0"/>
              <a:buChar char="•"/>
            </a:pPr>
            <a:r>
              <a:rPr lang="en-GB" dirty="0"/>
              <a:t>The study will recruit over 2 years and follow patients for up to 5 years</a:t>
            </a:r>
          </a:p>
          <a:p>
            <a:pPr marL="285750" indent="-285750">
              <a:buFont typeface="Arial" panose="020B0604020202020204" pitchFamily="34" charset="0"/>
              <a:buChar char="•"/>
            </a:pPr>
            <a:r>
              <a:rPr lang="en-GB" dirty="0"/>
              <a:t>Emergent cancers will be managed by referring teams</a:t>
            </a:r>
          </a:p>
          <a:p>
            <a:pPr marL="285750" indent="-285750">
              <a:buFont typeface="Arial" panose="020B0604020202020204" pitchFamily="34" charset="0"/>
              <a:buChar char="•"/>
            </a:pPr>
            <a:r>
              <a:rPr lang="en-GB" dirty="0"/>
              <a:t>Survival data will be pooled with equivalent study in NCI (also in planning although funding has been agreed). Other nations will seek individual sponsors and funding but may replicate the study design (Sydney, Australia; Lyon, France and Germany) – these discussions are ongoing.</a:t>
            </a:r>
          </a:p>
          <a:p>
            <a:pPr marL="285750" indent="-285750">
              <a:buFont typeface="Arial" panose="020B0604020202020204" pitchFamily="34" charset="0"/>
              <a:buChar char="•"/>
            </a:pPr>
            <a:r>
              <a:rPr lang="en-GB" dirty="0"/>
              <a:t>A paediatric study – MILI-</a:t>
            </a:r>
            <a:r>
              <a:rPr lang="en-GB" dirty="0" err="1"/>
              <a:t>paed</a:t>
            </a:r>
            <a:r>
              <a:rPr lang="en-GB" dirty="0"/>
              <a:t> will run in parallel in SickKids, Toronto, Canada</a:t>
            </a:r>
          </a:p>
          <a:p>
            <a:endParaRPr lang="en-GB" dirty="0"/>
          </a:p>
        </p:txBody>
      </p:sp>
      <p:sp>
        <p:nvSpPr>
          <p:cNvPr id="3" name="Rectangle 2">
            <a:extLst>
              <a:ext uri="{FF2B5EF4-FFF2-40B4-BE49-F238E27FC236}">
                <a16:creationId xmlns:a16="http://schemas.microsoft.com/office/drawing/2014/main" id="{D6AEB06C-EB7F-4759-B323-75C81B21422A}"/>
              </a:ext>
            </a:extLst>
          </p:cNvPr>
          <p:cNvSpPr/>
          <p:nvPr/>
        </p:nvSpPr>
        <p:spPr>
          <a:xfrm>
            <a:off x="6421348" y="2496620"/>
            <a:ext cx="1797978" cy="616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Adult with LFS</a:t>
            </a:r>
          </a:p>
        </p:txBody>
      </p:sp>
    </p:spTree>
    <p:extLst>
      <p:ext uri="{BB962C8B-B14F-4D97-AF65-F5344CB8AC3E}">
        <p14:creationId xmlns:p14="http://schemas.microsoft.com/office/powerpoint/2010/main" val="355147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D91CDA-85B9-4976-9DC0-D3989C615809}"/>
              </a:ext>
            </a:extLst>
          </p:cNvPr>
          <p:cNvSpPr>
            <a:spLocks noGrp="1"/>
          </p:cNvSpPr>
          <p:nvPr>
            <p:ph type="sldNum" sz="quarter" idx="12"/>
          </p:nvPr>
        </p:nvSpPr>
        <p:spPr/>
        <p:txBody>
          <a:bodyPr/>
          <a:lstStyle/>
          <a:p>
            <a:fld id="{2CD6764E-73D6-7044-9DC9-72ACDA3F174E}" type="slidenum">
              <a:rPr lang="en-US" smtClean="0"/>
              <a:t>15</a:t>
            </a:fld>
            <a:endParaRPr lang="en-US"/>
          </a:p>
        </p:txBody>
      </p:sp>
      <p:graphicFrame>
        <p:nvGraphicFramePr>
          <p:cNvPr id="3" name="Table 2">
            <a:extLst>
              <a:ext uri="{FF2B5EF4-FFF2-40B4-BE49-F238E27FC236}">
                <a16:creationId xmlns:a16="http://schemas.microsoft.com/office/drawing/2014/main" id="{71703A6C-93CD-46F8-B67F-04EAA7E2479B}"/>
              </a:ext>
            </a:extLst>
          </p:cNvPr>
          <p:cNvGraphicFramePr>
            <a:graphicFrameLocks noGrp="1"/>
          </p:cNvGraphicFramePr>
          <p:nvPr>
            <p:extLst>
              <p:ext uri="{D42A27DB-BD31-4B8C-83A1-F6EECF244321}">
                <p14:modId xmlns:p14="http://schemas.microsoft.com/office/powerpoint/2010/main" val="923353059"/>
              </p:ext>
            </p:extLst>
          </p:nvPr>
        </p:nvGraphicFramePr>
        <p:xfrm>
          <a:off x="2030278" y="15498"/>
          <a:ext cx="7330698" cy="6892923"/>
        </p:xfrm>
        <a:graphic>
          <a:graphicData uri="http://schemas.openxmlformats.org/drawingml/2006/table">
            <a:tbl>
              <a:tblPr firstRow="1" firstCol="1" bandRow="1">
                <a:tableStyleId>{5C22544A-7EE6-4342-B048-85BDC9FD1C3A}</a:tableStyleId>
              </a:tblPr>
              <a:tblGrid>
                <a:gridCol w="846600">
                  <a:extLst>
                    <a:ext uri="{9D8B030D-6E8A-4147-A177-3AD203B41FA5}">
                      <a16:colId xmlns:a16="http://schemas.microsoft.com/office/drawing/2014/main" val="1235271520"/>
                    </a:ext>
                  </a:extLst>
                </a:gridCol>
                <a:gridCol w="3295665">
                  <a:extLst>
                    <a:ext uri="{9D8B030D-6E8A-4147-A177-3AD203B41FA5}">
                      <a16:colId xmlns:a16="http://schemas.microsoft.com/office/drawing/2014/main" val="2047424683"/>
                    </a:ext>
                  </a:extLst>
                </a:gridCol>
                <a:gridCol w="3188433">
                  <a:extLst>
                    <a:ext uri="{9D8B030D-6E8A-4147-A177-3AD203B41FA5}">
                      <a16:colId xmlns:a16="http://schemas.microsoft.com/office/drawing/2014/main" val="1269417967"/>
                    </a:ext>
                  </a:extLst>
                </a:gridCol>
              </a:tblGrid>
              <a:tr h="153690">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lgn="ctr">
                        <a:spcAft>
                          <a:spcPts val="0"/>
                        </a:spcAft>
                      </a:pPr>
                      <a:r>
                        <a:rPr lang="en-US" sz="1100">
                          <a:effectLst/>
                        </a:rPr>
                        <a:t>Objectives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lgn="ctr">
                        <a:spcAft>
                          <a:spcPts val="0"/>
                        </a:spcAft>
                      </a:pPr>
                      <a:r>
                        <a:rPr lang="en-US" sz="1100">
                          <a:effectLst/>
                        </a:rPr>
                        <a:t>Endpoints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3685894498"/>
                  </a:ext>
                </a:extLst>
              </a:tr>
              <a:tr h="768451">
                <a:tc>
                  <a:txBody>
                    <a:bodyPr/>
                    <a:lstStyle/>
                    <a:p>
                      <a:pPr>
                        <a:spcAft>
                          <a:spcPts val="0"/>
                        </a:spcAft>
                      </a:pPr>
                      <a:r>
                        <a:rPr lang="en-US" sz="1100">
                          <a:effectLst/>
                        </a:rPr>
                        <a:t>Primary</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GB" sz="1100" dirty="0">
                          <a:effectLst/>
                        </a:rPr>
                        <a:t>Cancer incidence within 2 years in investigation (metformin + screening) versus control (screening alone) arm of study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GB" sz="1100">
                          <a:effectLst/>
                        </a:rPr>
                        <a:t>Number of scan-detected or clinically-detected cancers identified during study participation within 24 months of randomisation (this does not include cancers detected at baseline)</a:t>
                      </a:r>
                      <a:endParaRPr lang="en-GB" sz="1200">
                        <a:effectLst/>
                      </a:endParaRPr>
                    </a:p>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2575744351"/>
                  </a:ext>
                </a:extLst>
              </a:tr>
              <a:tr h="768451">
                <a:tc>
                  <a:txBody>
                    <a:bodyPr/>
                    <a:lstStyle/>
                    <a:p>
                      <a:pPr>
                        <a:spcAft>
                          <a:spcPts val="0"/>
                        </a:spcAft>
                      </a:pPr>
                      <a:r>
                        <a:rPr lang="en-US" sz="1100">
                          <a:effectLst/>
                        </a:rPr>
                        <a:t>Secondary</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marL="342900" lvl="0" indent="-342900">
                        <a:spcAft>
                          <a:spcPts val="0"/>
                        </a:spcAft>
                        <a:buFont typeface="+mj-lt"/>
                        <a:buAutoNum type="romanLcParenR"/>
                      </a:pPr>
                      <a:r>
                        <a:rPr lang="en-GB" sz="1100" dirty="0">
                          <a:effectLst/>
                        </a:rPr>
                        <a:t>Cancer incidence within 5 years in investigation (metformin + screening) versus control (screening alone) arm of study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GB" sz="1100">
                          <a:effectLst/>
                        </a:rPr>
                        <a:t>Number of scan-detected or clinically-detected cancers identified during study participation within 60 months of randomisation (this does not include cancers detected at baseline)</a:t>
                      </a:r>
                      <a:endParaRPr lang="en-GB" sz="1200">
                        <a:effectLst/>
                      </a:endParaRPr>
                    </a:p>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151089434"/>
                  </a:ext>
                </a:extLst>
              </a:tr>
              <a:tr h="461070">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marL="342900" lvl="0" indent="-342900">
                        <a:spcAft>
                          <a:spcPts val="0"/>
                        </a:spcAft>
                        <a:buFont typeface="+mj-lt"/>
                        <a:buAutoNum type="romanLcParenR"/>
                      </a:pPr>
                      <a:r>
                        <a:rPr lang="en-GB" sz="1100" dirty="0">
                          <a:effectLst/>
                        </a:rPr>
                        <a:t>Cancer-free survival in metformin versus control</a:t>
                      </a:r>
                      <a:endParaRPr lang="en-GB" sz="1200" dirty="0">
                        <a:effectLst/>
                      </a:endParaRPr>
                    </a:p>
                    <a:p>
                      <a:pPr marL="457200">
                        <a:spcAft>
                          <a:spcPts val="0"/>
                        </a:spcAft>
                      </a:pPr>
                      <a:r>
                        <a:rPr lang="en-US" sz="11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GB" sz="1100">
                          <a:effectLst/>
                        </a:rPr>
                        <a:t>Time from randomisation to cancer diagnosis or death from any cause</a:t>
                      </a:r>
                      <a:endParaRPr lang="en-GB" sz="1200">
                        <a:effectLst/>
                      </a:endParaRPr>
                    </a:p>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324118718"/>
                  </a:ext>
                </a:extLst>
              </a:tr>
              <a:tr h="461070">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dirty="0">
                          <a:effectLst/>
                        </a:rPr>
                        <a:t>iii)           O</a:t>
                      </a:r>
                      <a:r>
                        <a:rPr lang="en-GB" sz="1100" dirty="0" err="1">
                          <a:effectLst/>
                        </a:rPr>
                        <a:t>verall</a:t>
                      </a:r>
                      <a:r>
                        <a:rPr lang="en-GB" sz="1100" dirty="0">
                          <a:effectLst/>
                        </a:rPr>
                        <a:t> survival in metformin versus control</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a:effectLst/>
                        </a:rPr>
                        <a:t>Time from </a:t>
                      </a:r>
                      <a:r>
                        <a:rPr lang="en-GB" sz="1100">
                          <a:effectLst/>
                        </a:rPr>
                        <a:t>randomisation to death from any cause</a:t>
                      </a:r>
                      <a:endParaRPr lang="en-GB" sz="1200">
                        <a:effectLst/>
                      </a:endParaRPr>
                    </a:p>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965496038"/>
                  </a:ext>
                </a:extLst>
              </a:tr>
              <a:tr h="768451">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marL="342900" lvl="0" indent="-342900">
                        <a:spcAft>
                          <a:spcPts val="0"/>
                        </a:spcAft>
                        <a:buFont typeface="+mj-lt"/>
                        <a:buAutoNum type="romanLcParenR"/>
                      </a:pPr>
                      <a:r>
                        <a:rPr lang="en-GB" sz="1100" dirty="0">
                          <a:effectLst/>
                        </a:rPr>
                        <a:t>Safety and toxicity of metformin versus control</a:t>
                      </a:r>
                      <a:endParaRPr lang="en-GB" sz="1200" dirty="0">
                        <a:effectLst/>
                      </a:endParaRPr>
                    </a:p>
                    <a:p>
                      <a:pPr>
                        <a:spcAft>
                          <a:spcPts val="0"/>
                        </a:spcAft>
                      </a:pPr>
                      <a:r>
                        <a:rPr lang="en-US" sz="11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lgn="just">
                        <a:spcAft>
                          <a:spcPts val="0"/>
                        </a:spcAft>
                      </a:pPr>
                      <a:r>
                        <a:rPr lang="en-GB" sz="1100">
                          <a:effectLst/>
                        </a:rPr>
                        <a:t>Treatment-emergent adverse events (per CTCAE v4), clinically significant laboratory changes (per CTCAE v4) or changes in physical exam and/or vital signs </a:t>
                      </a:r>
                      <a:endParaRPr lang="en-GB" sz="1200">
                        <a:effectLst/>
                      </a:endParaRPr>
                    </a:p>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464469719"/>
                  </a:ext>
                </a:extLst>
              </a:tr>
              <a:tr h="461070">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marL="342900" lvl="0" indent="-342900">
                        <a:spcAft>
                          <a:spcPts val="0"/>
                        </a:spcAft>
                        <a:buFont typeface="+mj-lt"/>
                        <a:buAutoNum type="romanLcParenR"/>
                      </a:pPr>
                      <a:r>
                        <a:rPr lang="en-GB" sz="1100" dirty="0">
                          <a:effectLst/>
                        </a:rPr>
                        <a:t>Quality of life of metformin + screening) versus control (screening alone) arm of study</a:t>
                      </a:r>
                      <a:endParaRPr lang="en-GB" sz="1200" dirty="0">
                        <a:effectLst/>
                      </a:endParaRPr>
                    </a:p>
                    <a:p>
                      <a:pPr>
                        <a:spcAft>
                          <a:spcPts val="0"/>
                        </a:spcAft>
                      </a:pPr>
                      <a:r>
                        <a:rPr lang="en-US" sz="11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kern="1200" dirty="0">
                          <a:solidFill>
                            <a:schemeClr val="dk1"/>
                          </a:solidFill>
                          <a:effectLst/>
                          <a:latin typeface="+mn-lt"/>
                          <a:ea typeface="+mn-ea"/>
                          <a:cs typeface="+mn-cs"/>
                        </a:rPr>
                        <a:t>36-Item Short Form Survey (SF-36)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2170060647"/>
                  </a:ext>
                </a:extLst>
              </a:tr>
              <a:tr h="307380">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marL="342900" lvl="0" indent="-342900">
                        <a:spcAft>
                          <a:spcPts val="0"/>
                        </a:spcAft>
                        <a:buFont typeface="+mj-lt"/>
                        <a:buAutoNum type="romanLcParenR"/>
                      </a:pPr>
                      <a:r>
                        <a:rPr lang="en-US" sz="1100">
                          <a:effectLst/>
                        </a:rPr>
                        <a:t>Health economic assessment </a:t>
                      </a:r>
                      <a:endParaRPr lang="en-GB" sz="1200">
                        <a:effectLst/>
                      </a:endParaRPr>
                    </a:p>
                    <a:p>
                      <a:pPr marL="457200">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dirty="0">
                          <a:effectLst/>
                        </a:rPr>
                        <a:t>EQ5D, QALY (to be confirmed)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774691479"/>
                  </a:ext>
                </a:extLst>
              </a:tr>
              <a:tr h="666997">
                <a:tc>
                  <a:txBody>
                    <a:bodyPr/>
                    <a:lstStyle/>
                    <a:p>
                      <a:pPr>
                        <a:spcAft>
                          <a:spcPts val="0"/>
                        </a:spcAft>
                      </a:pPr>
                      <a:r>
                        <a:rPr lang="en-US" sz="1100">
                          <a:effectLst/>
                        </a:rPr>
                        <a:t>Research</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lnSpc>
                          <a:spcPct val="150000"/>
                        </a:lnSpc>
                        <a:spcAft>
                          <a:spcPts val="0"/>
                        </a:spcAft>
                      </a:pPr>
                      <a:r>
                        <a:rPr lang="en-GB" sz="1100">
                          <a:effectLst/>
                        </a:rPr>
                        <a:t>Correlation between expression of p53 variants and outcome</a:t>
                      </a:r>
                      <a:endParaRPr lang="en-GB" sz="1200">
                        <a:effectLst/>
                      </a:endParaRPr>
                    </a:p>
                    <a:p>
                      <a:pPr>
                        <a:lnSpc>
                          <a:spcPct val="150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a:effectLst/>
                        </a:rPr>
                        <a:t>TBC</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320060943"/>
                  </a:ext>
                </a:extLst>
              </a:tr>
              <a:tr h="768451">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lnSpc>
                          <a:spcPct val="150000"/>
                        </a:lnSpc>
                        <a:spcAft>
                          <a:spcPts val="0"/>
                        </a:spcAft>
                      </a:pPr>
                      <a:r>
                        <a:rPr lang="en-GB" sz="1100">
                          <a:effectLst/>
                        </a:rPr>
                        <a:t>Pharmacodynamic: Quantitation of mitochondrial function in circulating PBMCs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dirty="0">
                          <a:effectLst/>
                        </a:rPr>
                        <a:t>Transcriptomic analysis to assess mitochondrial pathways including oxidative phosphorylation, glucose, glutamine and aspartate metabolism and fatty acid oxidation. Changes in expression of a validated proliferation metagene signature.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1520720777"/>
                  </a:ext>
                </a:extLst>
              </a:tr>
              <a:tr h="436462">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lnSpc>
                          <a:spcPct val="150000"/>
                        </a:lnSpc>
                        <a:spcAft>
                          <a:spcPts val="0"/>
                        </a:spcAft>
                      </a:pPr>
                      <a:r>
                        <a:rPr lang="en-GB" sz="1100">
                          <a:effectLst/>
                        </a:rPr>
                        <a:t>Correlation of lifestyle risk factors with cancer incidence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a:effectLst/>
                        </a:rPr>
                        <a:t>Measurement of height, weight, BSA</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3071129273"/>
                  </a:ext>
                </a:extLst>
              </a:tr>
              <a:tr h="436462">
                <a:tc>
                  <a:txBody>
                    <a:bodyPr/>
                    <a:lstStyle/>
                    <a:p>
                      <a:pPr>
                        <a:spcAft>
                          <a:spcPts val="0"/>
                        </a:spcAft>
                      </a:pPr>
                      <a:r>
                        <a:rPr lang="en-US"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lnSpc>
                          <a:spcPct val="150000"/>
                        </a:lnSpc>
                        <a:spcAft>
                          <a:spcPts val="0"/>
                        </a:spcAft>
                      </a:pPr>
                      <a:r>
                        <a:rPr lang="en-GB" sz="1100">
                          <a:effectLst/>
                        </a:rPr>
                        <a:t>Correlation of circulating research biomarkers with outcome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tc>
                  <a:txBody>
                    <a:bodyPr/>
                    <a:lstStyle/>
                    <a:p>
                      <a:pPr>
                        <a:spcAft>
                          <a:spcPts val="0"/>
                        </a:spcAft>
                      </a:pPr>
                      <a:r>
                        <a:rPr lang="en-US" sz="1100" dirty="0">
                          <a:effectLst/>
                        </a:rPr>
                        <a:t>TBC</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01" marR="46601" marT="0" marB="0"/>
                </a:tc>
                <a:extLst>
                  <a:ext uri="{0D108BD9-81ED-4DB2-BD59-A6C34878D82A}">
                    <a16:rowId xmlns:a16="http://schemas.microsoft.com/office/drawing/2014/main" val="2017768562"/>
                  </a:ext>
                </a:extLst>
              </a:tr>
            </a:tbl>
          </a:graphicData>
        </a:graphic>
      </p:graphicFrame>
    </p:spTree>
    <p:extLst>
      <p:ext uri="{BB962C8B-B14F-4D97-AF65-F5344CB8AC3E}">
        <p14:creationId xmlns:p14="http://schemas.microsoft.com/office/powerpoint/2010/main" val="27296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DCF2F4-B843-4BA2-9C4C-56E4F3CC03BE}"/>
              </a:ext>
            </a:extLst>
          </p:cNvPr>
          <p:cNvSpPr>
            <a:spLocks noGrp="1"/>
          </p:cNvSpPr>
          <p:nvPr>
            <p:ph type="title"/>
          </p:nvPr>
        </p:nvSpPr>
        <p:spPr>
          <a:xfrm>
            <a:off x="2566595" y="219740"/>
            <a:ext cx="6824293" cy="276999"/>
          </a:xfrm>
        </p:spPr>
        <p:txBody>
          <a:bodyPr>
            <a:noAutofit/>
          </a:bodyPr>
          <a:lstStyle/>
          <a:p>
            <a:r>
              <a:rPr lang="en-US" sz="3200" dirty="0">
                <a:latin typeface="Arial" panose="020B0604020202020204" pitchFamily="34" charset="0"/>
                <a:cs typeface="Arial" panose="020B0604020202020204" pitchFamily="34" charset="0"/>
              </a:rPr>
              <a:t>LFS Adaptive Study Design</a:t>
            </a:r>
          </a:p>
        </p:txBody>
      </p:sp>
      <p:graphicFrame>
        <p:nvGraphicFramePr>
          <p:cNvPr id="8" name="Diagram 7">
            <a:extLst>
              <a:ext uri="{FF2B5EF4-FFF2-40B4-BE49-F238E27FC236}">
                <a16:creationId xmlns:a16="http://schemas.microsoft.com/office/drawing/2014/main" id="{45307120-80C1-4191-A768-E95A1FF1B288}"/>
              </a:ext>
            </a:extLst>
          </p:cNvPr>
          <p:cNvGraphicFramePr/>
          <p:nvPr>
            <p:extLst>
              <p:ext uri="{D42A27DB-BD31-4B8C-83A1-F6EECF244321}">
                <p14:modId xmlns:p14="http://schemas.microsoft.com/office/powerpoint/2010/main" val="245889715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Arrow Connector 14">
            <a:extLst>
              <a:ext uri="{FF2B5EF4-FFF2-40B4-BE49-F238E27FC236}">
                <a16:creationId xmlns:a16="http://schemas.microsoft.com/office/drawing/2014/main" id="{49C8A9D4-FD73-4613-BE71-FCAB1C417E78}"/>
              </a:ext>
            </a:extLst>
          </p:cNvPr>
          <p:cNvCxnSpPr/>
          <p:nvPr/>
        </p:nvCxnSpPr>
        <p:spPr>
          <a:xfrm>
            <a:off x="6477000" y="5562600"/>
            <a:ext cx="0" cy="575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EB540DC-5CB3-46E1-BD07-6060DA7F09D6}"/>
              </a:ext>
            </a:extLst>
          </p:cNvPr>
          <p:cNvSpPr txBox="1"/>
          <p:nvPr/>
        </p:nvSpPr>
        <p:spPr>
          <a:xfrm rot="16200000">
            <a:off x="-965840" y="2745130"/>
            <a:ext cx="4711610" cy="923330"/>
          </a:xfrm>
          <a:prstGeom prst="rect">
            <a:avLst/>
          </a:prstGeom>
          <a:noFill/>
          <a:ln>
            <a:solidFill>
              <a:srgbClr val="FF0000"/>
            </a:solidFill>
          </a:ln>
        </p:spPr>
        <p:txBody>
          <a:bodyPr wrap="none" rtlCol="0">
            <a:spAutoFit/>
          </a:bodyPr>
          <a:lstStyle/>
          <a:p>
            <a:pPr algn="ctr"/>
            <a:r>
              <a:rPr lang="en-US" dirty="0">
                <a:latin typeface="Arial" panose="020B0604020202020204" pitchFamily="34" charset="0"/>
                <a:cs typeface="Arial" panose="020B0604020202020204" pitchFamily="34" charset="0"/>
              </a:rPr>
              <a:t>International Collaborative Clinical Trial with </a:t>
            </a:r>
          </a:p>
          <a:p>
            <a:pPr algn="ctr"/>
            <a:r>
              <a:rPr lang="en-US" dirty="0">
                <a:latin typeface="Arial" panose="020B0604020202020204" pitchFamily="34" charset="0"/>
                <a:cs typeface="Arial" panose="020B0604020202020204" pitchFamily="34" charset="0"/>
              </a:rPr>
              <a:t>concurrent correlative biology studies</a:t>
            </a:r>
          </a:p>
          <a:p>
            <a:pPr algn="ctr"/>
            <a:r>
              <a:rPr lang="en-US" dirty="0">
                <a:latin typeface="Arial" panose="020B0604020202020204" pitchFamily="34" charset="0"/>
                <a:cs typeface="Arial" panose="020B0604020202020204" pitchFamily="34" charset="0"/>
              </a:rPr>
              <a:t>Timeline: 5 years</a:t>
            </a:r>
          </a:p>
        </p:txBody>
      </p:sp>
      <p:sp>
        <p:nvSpPr>
          <p:cNvPr id="18" name="TextBox 17">
            <a:extLst>
              <a:ext uri="{FF2B5EF4-FFF2-40B4-BE49-F238E27FC236}">
                <a16:creationId xmlns:a16="http://schemas.microsoft.com/office/drawing/2014/main" id="{4E609632-87C6-47B7-AA8E-0306B7151CA2}"/>
              </a:ext>
            </a:extLst>
          </p:cNvPr>
          <p:cNvSpPr txBox="1"/>
          <p:nvPr/>
        </p:nvSpPr>
        <p:spPr>
          <a:xfrm>
            <a:off x="1389966" y="6307189"/>
            <a:ext cx="9847568" cy="369332"/>
          </a:xfrm>
          <a:prstGeom prst="rect">
            <a:avLst/>
          </a:prstGeom>
          <a:noFill/>
          <a:ln>
            <a:solidFill>
              <a:srgbClr val="FF0000"/>
            </a:solidFill>
          </a:ln>
        </p:spPr>
        <p:txBody>
          <a:bodyPr wrap="none" rtlCol="0">
            <a:spAutoFit/>
          </a:bodyPr>
          <a:lstStyle/>
          <a:p>
            <a:r>
              <a:rPr lang="en-US" dirty="0"/>
              <a:t>Future </a:t>
            </a:r>
            <a:r>
              <a:rPr lang="en-US" dirty="0" err="1"/>
              <a:t>substudies</a:t>
            </a:r>
            <a:r>
              <a:rPr lang="en-US" dirty="0"/>
              <a:t>/additional arm of drug X with relevant concurrent collaborative translational studies  </a:t>
            </a:r>
          </a:p>
        </p:txBody>
      </p:sp>
    </p:spTree>
    <p:extLst>
      <p:ext uri="{BB962C8B-B14F-4D97-AF65-F5344CB8AC3E}">
        <p14:creationId xmlns:p14="http://schemas.microsoft.com/office/powerpoint/2010/main" val="242411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2EDE6-E89E-4BA7-A0BB-D8975520BC35}"/>
              </a:ext>
            </a:extLst>
          </p:cNvPr>
          <p:cNvSpPr>
            <a:spLocks noGrp="1"/>
          </p:cNvSpPr>
          <p:nvPr>
            <p:ph type="sldNum" sz="quarter" idx="12"/>
          </p:nvPr>
        </p:nvSpPr>
        <p:spPr/>
        <p:txBody>
          <a:bodyPr/>
          <a:lstStyle/>
          <a:p>
            <a:fld id="{2CD6764E-73D6-7044-9DC9-72ACDA3F174E}" type="slidenum">
              <a:rPr lang="en-US" smtClean="0"/>
              <a:t>17</a:t>
            </a:fld>
            <a:endParaRPr lang="en-US"/>
          </a:p>
        </p:txBody>
      </p:sp>
      <p:sp>
        <p:nvSpPr>
          <p:cNvPr id="4" name="TextBox 3">
            <a:extLst>
              <a:ext uri="{FF2B5EF4-FFF2-40B4-BE49-F238E27FC236}">
                <a16:creationId xmlns:a16="http://schemas.microsoft.com/office/drawing/2014/main" id="{7C261768-8192-4671-B570-CF59EC2A0223}"/>
              </a:ext>
            </a:extLst>
          </p:cNvPr>
          <p:cNvSpPr txBox="1"/>
          <p:nvPr/>
        </p:nvSpPr>
        <p:spPr>
          <a:xfrm>
            <a:off x="429613" y="445474"/>
            <a:ext cx="5739540" cy="2862322"/>
          </a:xfrm>
          <a:prstGeom prst="rect">
            <a:avLst/>
          </a:prstGeom>
          <a:noFill/>
        </p:spPr>
        <p:txBody>
          <a:bodyPr wrap="square" rtlCol="0">
            <a:spAutoFit/>
          </a:bodyPr>
          <a:lstStyle/>
          <a:p>
            <a:r>
              <a:rPr lang="en-GB" b="1" dirty="0"/>
              <a:t>Inclusion Criteria</a:t>
            </a:r>
            <a:endParaRPr lang="en-GB" dirty="0"/>
          </a:p>
          <a:p>
            <a:pPr marL="285750" indent="-285750">
              <a:buFont typeface="Arial" panose="020B0604020202020204" pitchFamily="34" charset="0"/>
              <a:buChar char="•"/>
            </a:pPr>
            <a:r>
              <a:rPr lang="en-GB" dirty="0"/>
              <a:t> Known, genetically-confirmed Li Fraumeni Syndrome with p53 mutation</a:t>
            </a:r>
          </a:p>
          <a:p>
            <a:pPr marL="285750" lvl="0" indent="-285750">
              <a:buFont typeface="Arial" panose="020B0604020202020204" pitchFamily="34" charset="0"/>
              <a:buChar char="•"/>
            </a:pPr>
            <a:r>
              <a:rPr lang="en-GB" dirty="0"/>
              <a:t>Aged above 18 years.</a:t>
            </a:r>
          </a:p>
          <a:p>
            <a:pPr marL="285750" lvl="0" indent="-285750">
              <a:buFont typeface="Arial" panose="020B0604020202020204" pitchFamily="34" charset="0"/>
              <a:buChar char="•"/>
            </a:pPr>
            <a:r>
              <a:rPr lang="en-GB" dirty="0"/>
              <a:t>Able to swallow and retain oral medication.</a:t>
            </a:r>
          </a:p>
          <a:p>
            <a:pPr marL="285750" lvl="0" indent="-285750">
              <a:buFont typeface="Arial" panose="020B0604020202020204" pitchFamily="34" charset="0"/>
              <a:buChar char="•"/>
            </a:pPr>
            <a:r>
              <a:rPr lang="en-GB" dirty="0"/>
              <a:t>Adequate organ function as defined below. Including eGFR &gt;50 mL/min</a:t>
            </a:r>
          </a:p>
          <a:p>
            <a:pPr marL="285750" lvl="0" indent="-285750">
              <a:buFont typeface="Arial" panose="020B0604020202020204" pitchFamily="34" charset="0"/>
              <a:buChar char="•"/>
            </a:pPr>
            <a:r>
              <a:rPr lang="en-GB" dirty="0"/>
              <a:t>Absence of serological or radiological evidence of malignancy or recurrence of prior malignancy</a:t>
            </a:r>
          </a:p>
          <a:p>
            <a:endParaRPr lang="en-GB" dirty="0"/>
          </a:p>
        </p:txBody>
      </p:sp>
      <p:sp>
        <p:nvSpPr>
          <p:cNvPr id="5" name="TextBox 4">
            <a:extLst>
              <a:ext uri="{FF2B5EF4-FFF2-40B4-BE49-F238E27FC236}">
                <a16:creationId xmlns:a16="http://schemas.microsoft.com/office/drawing/2014/main" id="{D7678D24-0222-4E78-AFB3-0229632B0FBA}"/>
              </a:ext>
            </a:extLst>
          </p:cNvPr>
          <p:cNvSpPr txBox="1"/>
          <p:nvPr/>
        </p:nvSpPr>
        <p:spPr>
          <a:xfrm>
            <a:off x="6307810" y="449504"/>
            <a:ext cx="5527729" cy="5909310"/>
          </a:xfrm>
          <a:prstGeom prst="rect">
            <a:avLst/>
          </a:prstGeom>
          <a:noFill/>
        </p:spPr>
        <p:txBody>
          <a:bodyPr wrap="square" rtlCol="0">
            <a:spAutoFit/>
          </a:bodyPr>
          <a:lstStyle/>
          <a:p>
            <a:r>
              <a:rPr lang="en-GB" b="1" dirty="0"/>
              <a:t>Exclusion Criteria</a:t>
            </a:r>
            <a:endParaRPr lang="en-GB" dirty="0"/>
          </a:p>
          <a:p>
            <a:pPr marL="285750" indent="-285750">
              <a:buFont typeface="Arial" panose="020B0604020202020204" pitchFamily="34" charset="0"/>
              <a:buChar char="•"/>
            </a:pPr>
            <a:r>
              <a:rPr lang="en-GB" dirty="0"/>
              <a:t>Diagnosis of Li Fraumeni-like syndrome or positive risk by </a:t>
            </a:r>
            <a:r>
              <a:rPr lang="en-GB" dirty="0" err="1"/>
              <a:t>Chompret</a:t>
            </a:r>
            <a:r>
              <a:rPr lang="en-GB" dirty="0"/>
              <a:t> Criteria in the absence of p53 mutation</a:t>
            </a:r>
          </a:p>
          <a:p>
            <a:pPr marL="285750" lvl="0" indent="-285750">
              <a:buFont typeface="Arial" panose="020B0604020202020204" pitchFamily="34" charset="0"/>
              <a:buChar char="•"/>
            </a:pPr>
            <a:r>
              <a:rPr lang="en-GB" dirty="0"/>
              <a:t>Current pregnancy or breast-feeding</a:t>
            </a:r>
          </a:p>
          <a:p>
            <a:pPr marL="285750" lvl="0" indent="-285750">
              <a:buFont typeface="Arial" panose="020B0604020202020204" pitchFamily="34" charset="0"/>
              <a:buChar char="•"/>
            </a:pPr>
            <a:r>
              <a:rPr lang="en-GB" dirty="0"/>
              <a:t>Currently taking metformin, phenformin or other hypoglycaemic agents (e.g. gliclazide or insulin) for diabetes or other indications</a:t>
            </a:r>
          </a:p>
          <a:p>
            <a:pPr marL="285750" lvl="0" indent="-285750">
              <a:buFont typeface="Arial" panose="020B0604020202020204" pitchFamily="34" charset="0"/>
              <a:buChar char="•"/>
            </a:pPr>
            <a:r>
              <a:rPr lang="en-GB" dirty="0"/>
              <a:t>Evidence or history of diabetes mellitus</a:t>
            </a:r>
          </a:p>
          <a:p>
            <a:pPr marL="285750" lvl="0" indent="-285750">
              <a:buFont typeface="Arial" panose="020B0604020202020204" pitchFamily="34" charset="0"/>
              <a:buChar char="•"/>
            </a:pPr>
            <a:r>
              <a:rPr lang="en-GB" dirty="0"/>
              <a:t>Evidence or history of cardiac failure and/or myocardial infarction</a:t>
            </a:r>
          </a:p>
          <a:p>
            <a:pPr marL="285750" lvl="0" indent="-285750">
              <a:buFont typeface="Arial" panose="020B0604020202020204" pitchFamily="34" charset="0"/>
              <a:buChar char="•"/>
            </a:pPr>
            <a:r>
              <a:rPr lang="en-GB" dirty="0"/>
              <a:t>Previous randomisation into the present study</a:t>
            </a:r>
          </a:p>
          <a:p>
            <a:pPr marL="285750" lvl="0" indent="-285750">
              <a:buFont typeface="Arial" panose="020B0604020202020204" pitchFamily="34" charset="0"/>
              <a:buChar char="•"/>
            </a:pPr>
            <a:r>
              <a:rPr lang="en-GB" dirty="0"/>
              <a:t>Serious medical condition other than Li Fraumeni Syndrome that is likely to result in a life expectancy of less than 5 years</a:t>
            </a:r>
          </a:p>
          <a:p>
            <a:pPr marL="285750" lvl="0" indent="-285750">
              <a:buFont typeface="Arial" panose="020B0604020202020204" pitchFamily="34" charset="0"/>
              <a:buChar char="•"/>
            </a:pPr>
            <a:r>
              <a:rPr lang="en-GB" dirty="0"/>
              <a:t>Any serious or unstable pre-existing medical, psychiatric, or other condition (including lab abnormalities) that could interfere with subject safety or with obtaining informed consent.</a:t>
            </a:r>
          </a:p>
          <a:p>
            <a:pPr marL="285750" lvl="0" indent="-285750">
              <a:buFont typeface="Arial" panose="020B0604020202020204" pitchFamily="34" charset="0"/>
              <a:buChar char="•"/>
            </a:pPr>
            <a:r>
              <a:rPr lang="en-GB" dirty="0"/>
              <a:t>Any condition predisposing patient to lactic acidosis including heavy alcohol usage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4290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C7123D-888E-46BC-9E13-14D6AF0215ED}"/>
              </a:ext>
            </a:extLst>
          </p:cNvPr>
          <p:cNvSpPr>
            <a:spLocks noGrp="1"/>
          </p:cNvSpPr>
          <p:nvPr>
            <p:ph type="sldNum" sz="quarter" idx="12"/>
          </p:nvPr>
        </p:nvSpPr>
        <p:spPr/>
        <p:txBody>
          <a:bodyPr/>
          <a:lstStyle/>
          <a:p>
            <a:fld id="{2CD6764E-73D6-7044-9DC9-72ACDA3F174E}" type="slidenum">
              <a:rPr lang="en-US" smtClean="0"/>
              <a:t>18</a:t>
            </a:fld>
            <a:endParaRPr lang="en-US"/>
          </a:p>
        </p:txBody>
      </p:sp>
      <p:graphicFrame>
        <p:nvGraphicFramePr>
          <p:cNvPr id="3" name="Table 2">
            <a:extLst>
              <a:ext uri="{FF2B5EF4-FFF2-40B4-BE49-F238E27FC236}">
                <a16:creationId xmlns:a16="http://schemas.microsoft.com/office/drawing/2014/main" id="{4B2C1294-7162-44C5-80DA-AEB9E0CF2F18}"/>
              </a:ext>
            </a:extLst>
          </p:cNvPr>
          <p:cNvGraphicFramePr>
            <a:graphicFrameLocks noGrp="1"/>
          </p:cNvGraphicFramePr>
          <p:nvPr>
            <p:extLst>
              <p:ext uri="{D42A27DB-BD31-4B8C-83A1-F6EECF244321}">
                <p14:modId xmlns:p14="http://schemas.microsoft.com/office/powerpoint/2010/main" val="3287421782"/>
              </p:ext>
            </p:extLst>
          </p:nvPr>
        </p:nvGraphicFramePr>
        <p:xfrm>
          <a:off x="838200" y="348968"/>
          <a:ext cx="8849530" cy="6145624"/>
        </p:xfrm>
        <a:graphic>
          <a:graphicData uri="http://schemas.openxmlformats.org/drawingml/2006/table">
            <a:tbl>
              <a:tblPr firstRow="1" firstCol="1" bandRow="1">
                <a:tableStyleId>{5C22544A-7EE6-4342-B048-85BDC9FD1C3A}</a:tableStyleId>
              </a:tblPr>
              <a:tblGrid>
                <a:gridCol w="1435060">
                  <a:extLst>
                    <a:ext uri="{9D8B030D-6E8A-4147-A177-3AD203B41FA5}">
                      <a16:colId xmlns:a16="http://schemas.microsoft.com/office/drawing/2014/main" val="1749755127"/>
                    </a:ext>
                  </a:extLst>
                </a:gridCol>
                <a:gridCol w="827918">
                  <a:extLst>
                    <a:ext uri="{9D8B030D-6E8A-4147-A177-3AD203B41FA5}">
                      <a16:colId xmlns:a16="http://schemas.microsoft.com/office/drawing/2014/main" val="1808981532"/>
                    </a:ext>
                  </a:extLst>
                </a:gridCol>
                <a:gridCol w="686866">
                  <a:extLst>
                    <a:ext uri="{9D8B030D-6E8A-4147-A177-3AD203B41FA5}">
                      <a16:colId xmlns:a16="http://schemas.microsoft.com/office/drawing/2014/main" val="870801845"/>
                    </a:ext>
                  </a:extLst>
                </a:gridCol>
                <a:gridCol w="983281">
                  <a:extLst>
                    <a:ext uri="{9D8B030D-6E8A-4147-A177-3AD203B41FA5}">
                      <a16:colId xmlns:a16="http://schemas.microsoft.com/office/drawing/2014/main" val="3852349930"/>
                    </a:ext>
                  </a:extLst>
                </a:gridCol>
                <a:gridCol w="983281">
                  <a:extLst>
                    <a:ext uri="{9D8B030D-6E8A-4147-A177-3AD203B41FA5}">
                      <a16:colId xmlns:a16="http://schemas.microsoft.com/office/drawing/2014/main" val="801989942"/>
                    </a:ext>
                  </a:extLst>
                </a:gridCol>
                <a:gridCol w="983281">
                  <a:extLst>
                    <a:ext uri="{9D8B030D-6E8A-4147-A177-3AD203B41FA5}">
                      <a16:colId xmlns:a16="http://schemas.microsoft.com/office/drawing/2014/main" val="2477829"/>
                    </a:ext>
                  </a:extLst>
                </a:gridCol>
                <a:gridCol w="983281">
                  <a:extLst>
                    <a:ext uri="{9D8B030D-6E8A-4147-A177-3AD203B41FA5}">
                      <a16:colId xmlns:a16="http://schemas.microsoft.com/office/drawing/2014/main" val="1472219412"/>
                    </a:ext>
                  </a:extLst>
                </a:gridCol>
                <a:gridCol w="983281">
                  <a:extLst>
                    <a:ext uri="{9D8B030D-6E8A-4147-A177-3AD203B41FA5}">
                      <a16:colId xmlns:a16="http://schemas.microsoft.com/office/drawing/2014/main" val="2830607015"/>
                    </a:ext>
                  </a:extLst>
                </a:gridCol>
                <a:gridCol w="983281">
                  <a:extLst>
                    <a:ext uri="{9D8B030D-6E8A-4147-A177-3AD203B41FA5}">
                      <a16:colId xmlns:a16="http://schemas.microsoft.com/office/drawing/2014/main" val="4048536018"/>
                    </a:ext>
                  </a:extLst>
                </a:gridCol>
              </a:tblGrid>
              <a:tr h="821264">
                <a:tc>
                  <a:txBody>
                    <a:bodyPr/>
                    <a:lstStyle/>
                    <a:p>
                      <a:pPr algn="ctr">
                        <a:spcBef>
                          <a:spcPts val="240"/>
                        </a:spcBef>
                        <a:spcAft>
                          <a:spcPts val="240"/>
                        </a:spcAft>
                      </a:pPr>
                      <a:r>
                        <a:rPr lang="en-GB" sz="1050">
                          <a:effectLst/>
                        </a:rPr>
                        <a:t>Procedure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-14 to 0</a:t>
                      </a:r>
                      <a:endParaRPr lang="en-GB" sz="1100">
                        <a:effectLst/>
                      </a:endParaRPr>
                    </a:p>
                    <a:p>
                      <a:pPr algn="ctr">
                        <a:spcBef>
                          <a:spcPts val="240"/>
                        </a:spcBef>
                        <a:spcAft>
                          <a:spcPts val="240"/>
                        </a:spcAft>
                      </a:pPr>
                      <a:r>
                        <a:rPr lang="en-GB" sz="1050">
                          <a:effectLst/>
                        </a:rPr>
                        <a:t>(Screening)</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C1</a:t>
                      </a:r>
                      <a:endParaRPr lang="en-GB" sz="1100">
                        <a:effectLst/>
                      </a:endParaRPr>
                    </a:p>
                    <a:p>
                      <a:pPr algn="ctr">
                        <a:spcBef>
                          <a:spcPts val="240"/>
                        </a:spcBef>
                        <a:spcAft>
                          <a:spcPts val="240"/>
                        </a:spcAft>
                      </a:pPr>
                      <a:r>
                        <a:rPr lang="en-GB" sz="1050">
                          <a:effectLst/>
                        </a:rPr>
                        <a:t>D1</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C1</a:t>
                      </a:r>
                      <a:endParaRPr lang="en-GB" sz="1100">
                        <a:effectLst/>
                      </a:endParaRPr>
                    </a:p>
                    <a:p>
                      <a:pPr algn="ctr">
                        <a:spcBef>
                          <a:spcPts val="240"/>
                        </a:spcBef>
                        <a:spcAft>
                          <a:spcPts val="240"/>
                        </a:spcAft>
                      </a:pPr>
                      <a:r>
                        <a:rPr lang="en-GB" sz="1050">
                          <a:effectLst/>
                        </a:rPr>
                        <a:t>D15</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C2 </a:t>
                      </a:r>
                      <a:endParaRPr lang="en-GB" sz="1100">
                        <a:effectLst/>
                      </a:endParaRPr>
                    </a:p>
                    <a:p>
                      <a:pPr algn="ctr">
                        <a:spcBef>
                          <a:spcPts val="240"/>
                        </a:spcBef>
                        <a:spcAft>
                          <a:spcPts val="240"/>
                        </a:spcAft>
                      </a:pPr>
                      <a:r>
                        <a:rPr lang="en-GB" sz="1050">
                          <a:effectLst/>
                        </a:rPr>
                        <a:t>D1</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C2 </a:t>
                      </a:r>
                      <a:endParaRPr lang="en-GB" sz="1100">
                        <a:effectLst/>
                      </a:endParaRPr>
                    </a:p>
                    <a:p>
                      <a:pPr algn="ctr">
                        <a:spcBef>
                          <a:spcPts val="240"/>
                        </a:spcBef>
                        <a:spcAft>
                          <a:spcPts val="240"/>
                        </a:spcAft>
                      </a:pPr>
                      <a:r>
                        <a:rPr lang="en-GB" sz="1050">
                          <a:effectLst/>
                        </a:rPr>
                        <a:t>D15</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3 Monthly review from C3 onwards for 6 months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6 monthly review for up to 5 years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EOS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3385124356"/>
                  </a:ext>
                </a:extLst>
              </a:tr>
              <a:tr h="307974">
                <a:tc>
                  <a:txBody>
                    <a:bodyPr/>
                    <a:lstStyle/>
                    <a:p>
                      <a:pPr algn="ctr">
                        <a:spcBef>
                          <a:spcPts val="240"/>
                        </a:spcBef>
                        <a:spcAft>
                          <a:spcPts val="240"/>
                        </a:spcAft>
                      </a:pPr>
                      <a:r>
                        <a:rPr lang="en-GB" sz="1050">
                          <a:effectLst/>
                        </a:rPr>
                        <a:t>Informed Consent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2050404103"/>
                  </a:ext>
                </a:extLst>
              </a:tr>
              <a:tr h="410633">
                <a:tc>
                  <a:txBody>
                    <a:bodyPr/>
                    <a:lstStyle/>
                    <a:p>
                      <a:pPr algn="ctr">
                        <a:spcBef>
                          <a:spcPts val="240"/>
                        </a:spcBef>
                        <a:spcAft>
                          <a:spcPts val="240"/>
                        </a:spcAft>
                      </a:pPr>
                      <a:r>
                        <a:rPr lang="en-GB" sz="1050">
                          <a:effectLst/>
                        </a:rPr>
                        <a:t>Eligibility checklist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4184069618"/>
                  </a:ext>
                </a:extLst>
              </a:tr>
              <a:tr h="287399">
                <a:tc>
                  <a:txBody>
                    <a:bodyPr/>
                    <a:lstStyle/>
                    <a:p>
                      <a:pPr algn="ctr">
                        <a:spcBef>
                          <a:spcPts val="240"/>
                        </a:spcBef>
                        <a:spcAft>
                          <a:spcPts val="240"/>
                        </a:spcAft>
                      </a:pPr>
                      <a:r>
                        <a:rPr lang="en-GB" sz="1050">
                          <a:effectLst/>
                        </a:rPr>
                        <a:t>Medical History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2398162884"/>
                  </a:ext>
                </a:extLst>
              </a:tr>
              <a:tr h="307974">
                <a:tc>
                  <a:txBody>
                    <a:bodyPr/>
                    <a:lstStyle/>
                    <a:p>
                      <a:pPr algn="ctr">
                        <a:spcBef>
                          <a:spcPts val="240"/>
                        </a:spcBef>
                        <a:spcAft>
                          <a:spcPts val="240"/>
                        </a:spcAft>
                      </a:pPr>
                      <a:r>
                        <a:rPr lang="en-GB" sz="1050">
                          <a:effectLst/>
                        </a:rPr>
                        <a:t>Physical Examination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2619592681"/>
                  </a:ext>
                </a:extLst>
              </a:tr>
              <a:tr h="410633">
                <a:tc>
                  <a:txBody>
                    <a:bodyPr/>
                    <a:lstStyle/>
                    <a:p>
                      <a:pPr algn="ctr">
                        <a:spcBef>
                          <a:spcPts val="240"/>
                        </a:spcBef>
                        <a:spcAft>
                          <a:spcPts val="240"/>
                        </a:spcAft>
                      </a:pPr>
                      <a:r>
                        <a:rPr lang="en-GB" sz="1050">
                          <a:effectLst/>
                        </a:rPr>
                        <a:t>ECOG Performance Status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3358646957"/>
                  </a:ext>
                </a:extLst>
              </a:tr>
              <a:tr h="410633">
                <a:tc>
                  <a:txBody>
                    <a:bodyPr/>
                    <a:lstStyle/>
                    <a:p>
                      <a:pPr algn="ctr">
                        <a:spcBef>
                          <a:spcPts val="240"/>
                        </a:spcBef>
                        <a:spcAft>
                          <a:spcPts val="240"/>
                        </a:spcAft>
                      </a:pPr>
                      <a:r>
                        <a:rPr lang="en-GB" sz="1050">
                          <a:effectLst/>
                        </a:rPr>
                        <a:t>Haematology &amp; Biochemistry</a:t>
                      </a:r>
                      <a:r>
                        <a:rPr lang="en-GB" sz="1050" baseline="30000">
                          <a:effectLst/>
                        </a:rPr>
                        <a:t>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3775542109"/>
                  </a:ext>
                </a:extLst>
              </a:tr>
              <a:tr h="307974">
                <a:tc>
                  <a:txBody>
                    <a:bodyPr/>
                    <a:lstStyle/>
                    <a:p>
                      <a:pPr algn="ctr">
                        <a:spcBef>
                          <a:spcPts val="240"/>
                        </a:spcBef>
                        <a:spcAft>
                          <a:spcPts val="240"/>
                        </a:spcAft>
                      </a:pPr>
                      <a:r>
                        <a:rPr lang="en-GB" sz="1050">
                          <a:effectLst/>
                        </a:rPr>
                        <a:t>Whole Body MRI</a:t>
                      </a:r>
                      <a:r>
                        <a:rPr lang="en-GB" sz="1050" baseline="30000">
                          <a:effectLst/>
                        </a:rPr>
                        <a:t>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 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3248756815"/>
                  </a:ext>
                </a:extLst>
              </a:tr>
              <a:tr h="287399">
                <a:tc>
                  <a:txBody>
                    <a:bodyPr/>
                    <a:lstStyle/>
                    <a:p>
                      <a:pPr algn="ctr">
                        <a:spcBef>
                          <a:spcPts val="240"/>
                        </a:spcBef>
                        <a:spcAft>
                          <a:spcPts val="240"/>
                        </a:spcAft>
                      </a:pPr>
                      <a:r>
                        <a:rPr lang="en-GB" sz="1050">
                          <a:effectLst/>
                        </a:rPr>
                        <a:t>Brain MRI</a:t>
                      </a:r>
                      <a:r>
                        <a:rPr lang="en-GB" sz="1050" baseline="30000">
                          <a:effectLst/>
                        </a:rPr>
                        <a:t>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 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3461964822"/>
                  </a:ext>
                </a:extLst>
              </a:tr>
              <a:tr h="287399">
                <a:tc>
                  <a:txBody>
                    <a:bodyPr/>
                    <a:lstStyle/>
                    <a:p>
                      <a:pPr algn="ctr">
                        <a:spcBef>
                          <a:spcPts val="240"/>
                        </a:spcBef>
                        <a:spcAft>
                          <a:spcPts val="240"/>
                        </a:spcAft>
                      </a:pPr>
                      <a:r>
                        <a:rPr lang="en-GB" sz="1050">
                          <a:effectLst/>
                        </a:rPr>
                        <a:t>Colonoscopy</a:t>
                      </a:r>
                      <a:r>
                        <a:rPr lang="en-GB" sz="1050" baseline="30000">
                          <a:effectLst/>
                        </a:rPr>
                        <a:t>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 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4044078828"/>
                  </a:ext>
                </a:extLst>
              </a:tr>
              <a:tr h="410633">
                <a:tc>
                  <a:txBody>
                    <a:bodyPr/>
                    <a:lstStyle/>
                    <a:p>
                      <a:pPr algn="ctr">
                        <a:spcBef>
                          <a:spcPts val="240"/>
                        </a:spcBef>
                        <a:spcAft>
                          <a:spcPts val="240"/>
                        </a:spcAft>
                      </a:pPr>
                      <a:r>
                        <a:rPr lang="en-GB" sz="1050">
                          <a:effectLst/>
                        </a:rPr>
                        <a:t>Dermatological examination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2223971493"/>
                  </a:ext>
                </a:extLst>
              </a:tr>
              <a:tr h="287399">
                <a:tc>
                  <a:txBody>
                    <a:bodyPr/>
                    <a:lstStyle/>
                    <a:p>
                      <a:pPr algn="ctr">
                        <a:spcBef>
                          <a:spcPts val="240"/>
                        </a:spcBef>
                        <a:spcAft>
                          <a:spcPts val="240"/>
                        </a:spcAft>
                      </a:pPr>
                      <a:r>
                        <a:rPr lang="en-GB" sz="1050">
                          <a:effectLst/>
                        </a:rPr>
                        <a:t>Adverse Events</a:t>
                      </a:r>
                      <a:r>
                        <a:rPr lang="en-GB" sz="1050" baseline="30000">
                          <a:effectLst/>
                        </a:rPr>
                        <a:t>4</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2226299415"/>
                  </a:ext>
                </a:extLst>
              </a:tr>
              <a:tr h="410633">
                <a:tc>
                  <a:txBody>
                    <a:bodyPr/>
                    <a:lstStyle/>
                    <a:p>
                      <a:pPr algn="ctr">
                        <a:spcBef>
                          <a:spcPts val="240"/>
                        </a:spcBef>
                        <a:spcAft>
                          <a:spcPts val="240"/>
                        </a:spcAft>
                      </a:pPr>
                      <a:r>
                        <a:rPr lang="en-GB" sz="1050">
                          <a:effectLst/>
                        </a:rPr>
                        <a:t>Concomitant Medication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526493908"/>
                  </a:ext>
                </a:extLst>
              </a:tr>
              <a:tr h="307974">
                <a:tc>
                  <a:txBody>
                    <a:bodyPr/>
                    <a:lstStyle/>
                    <a:p>
                      <a:pPr algn="ctr">
                        <a:spcBef>
                          <a:spcPts val="240"/>
                        </a:spcBef>
                        <a:spcAft>
                          <a:spcPts val="240"/>
                        </a:spcAft>
                      </a:pPr>
                      <a:r>
                        <a:rPr lang="en-GB" sz="1050">
                          <a:effectLst/>
                        </a:rPr>
                        <a:t>Blood sample –PD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3736549143"/>
                  </a:ext>
                </a:extLst>
              </a:tr>
              <a:tr h="581729">
                <a:tc>
                  <a:txBody>
                    <a:bodyPr/>
                    <a:lstStyle/>
                    <a:p>
                      <a:pPr algn="ctr">
                        <a:spcBef>
                          <a:spcPts val="240"/>
                        </a:spcBef>
                        <a:spcAft>
                          <a:spcPts val="240"/>
                        </a:spcAft>
                      </a:pPr>
                      <a:r>
                        <a:rPr lang="en-GB" sz="1050">
                          <a:effectLst/>
                        </a:rPr>
                        <a:t>Administration of metformin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endParaRPr>
                    </a:p>
                    <a:p>
                      <a:pPr algn="ctr">
                        <a:spcBef>
                          <a:spcPts val="240"/>
                        </a:spcBef>
                        <a:spcAft>
                          <a:spcPts val="240"/>
                        </a:spcAft>
                      </a:pPr>
                      <a:r>
                        <a:rPr lang="en-GB" sz="1050">
                          <a:effectLst/>
                        </a:rPr>
                        <a:t>(500 mg od)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X</a:t>
                      </a:r>
                      <a:endParaRPr lang="en-GB" sz="1100" dirty="0">
                        <a:effectLst/>
                      </a:endParaRPr>
                    </a:p>
                    <a:p>
                      <a:pPr algn="ctr">
                        <a:spcBef>
                          <a:spcPts val="240"/>
                        </a:spcBef>
                        <a:spcAft>
                          <a:spcPts val="240"/>
                        </a:spcAft>
                      </a:pPr>
                      <a:r>
                        <a:rPr lang="en-GB" sz="1050" dirty="0">
                          <a:effectLst/>
                        </a:rPr>
                        <a:t>(500mg bd)</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X</a:t>
                      </a:r>
                      <a:endParaRPr lang="en-GB" sz="1100" dirty="0">
                        <a:effectLst/>
                      </a:endParaRPr>
                    </a:p>
                    <a:p>
                      <a:pPr algn="ctr">
                        <a:spcBef>
                          <a:spcPts val="240"/>
                        </a:spcBef>
                        <a:spcAft>
                          <a:spcPts val="240"/>
                        </a:spcAft>
                      </a:pPr>
                      <a:r>
                        <a:rPr lang="en-GB" sz="1050" dirty="0">
                          <a:effectLst/>
                        </a:rPr>
                        <a:t>(1000mg od)</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X</a:t>
                      </a:r>
                      <a:endParaRPr lang="en-GB" sz="1100" dirty="0">
                        <a:effectLst/>
                      </a:endParaRPr>
                    </a:p>
                    <a:p>
                      <a:pPr algn="ctr">
                        <a:spcBef>
                          <a:spcPts val="240"/>
                        </a:spcBef>
                        <a:spcAft>
                          <a:spcPts val="240"/>
                        </a:spcAft>
                      </a:pPr>
                      <a:r>
                        <a:rPr lang="en-GB" sz="1050" dirty="0">
                          <a:effectLst/>
                        </a:rPr>
                        <a:t>(1000mg bd)</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77365684"/>
                  </a:ext>
                </a:extLst>
              </a:tr>
              <a:tr h="307974">
                <a:tc>
                  <a:txBody>
                    <a:bodyPr/>
                    <a:lstStyle/>
                    <a:p>
                      <a:pPr algn="ctr">
                        <a:spcBef>
                          <a:spcPts val="240"/>
                        </a:spcBef>
                        <a:spcAft>
                          <a:spcPts val="240"/>
                        </a:spcAft>
                      </a:pPr>
                      <a:r>
                        <a:rPr lang="en-GB" sz="1050">
                          <a:effectLst/>
                        </a:rPr>
                        <a:t>QOL questionnaire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val="4215567478"/>
                  </a:ext>
                </a:extLst>
              </a:tr>
            </a:tbl>
          </a:graphicData>
        </a:graphic>
      </p:graphicFrame>
      <p:sp>
        <p:nvSpPr>
          <p:cNvPr id="4" name="TextBox 3">
            <a:extLst>
              <a:ext uri="{FF2B5EF4-FFF2-40B4-BE49-F238E27FC236}">
                <a16:creationId xmlns:a16="http://schemas.microsoft.com/office/drawing/2014/main" id="{ECAC0F40-985B-4AF9-94D3-76E5E8CBB2E7}"/>
              </a:ext>
            </a:extLst>
          </p:cNvPr>
          <p:cNvSpPr txBox="1"/>
          <p:nvPr/>
        </p:nvSpPr>
        <p:spPr>
          <a:xfrm>
            <a:off x="9982200" y="893852"/>
            <a:ext cx="1740613" cy="3416320"/>
          </a:xfrm>
          <a:prstGeom prst="rect">
            <a:avLst/>
          </a:prstGeom>
          <a:noFill/>
        </p:spPr>
        <p:txBody>
          <a:bodyPr wrap="square" rtlCol="0">
            <a:spAutoFit/>
          </a:bodyPr>
          <a:lstStyle/>
          <a:p>
            <a:r>
              <a:rPr lang="en-GB" dirty="0"/>
              <a:t>Both arms will get screening comprising annual whole body (WB) and brain MRI, and dermatological assessment. Colonoscopy will be performed alternate yearly</a:t>
            </a:r>
          </a:p>
        </p:txBody>
      </p:sp>
      <p:sp>
        <p:nvSpPr>
          <p:cNvPr id="5" name="TextBox 4">
            <a:extLst>
              <a:ext uri="{FF2B5EF4-FFF2-40B4-BE49-F238E27FC236}">
                <a16:creationId xmlns:a16="http://schemas.microsoft.com/office/drawing/2014/main" id="{915ED91D-906A-4DCE-875B-5762A5ACF043}"/>
              </a:ext>
            </a:extLst>
          </p:cNvPr>
          <p:cNvSpPr txBox="1"/>
          <p:nvPr/>
        </p:nvSpPr>
        <p:spPr>
          <a:xfrm>
            <a:off x="9893808" y="5156021"/>
            <a:ext cx="2097024" cy="1200329"/>
          </a:xfrm>
          <a:prstGeom prst="rect">
            <a:avLst/>
          </a:prstGeom>
          <a:noFill/>
        </p:spPr>
        <p:txBody>
          <a:bodyPr wrap="square" rtlCol="0">
            <a:spAutoFit/>
          </a:bodyPr>
          <a:lstStyle/>
          <a:p>
            <a:r>
              <a:rPr lang="en-GB" dirty="0"/>
              <a:t>Women having annual breast MRI will receive this locally as SOC</a:t>
            </a:r>
          </a:p>
        </p:txBody>
      </p:sp>
    </p:spTree>
    <p:extLst>
      <p:ext uri="{BB962C8B-B14F-4D97-AF65-F5344CB8AC3E}">
        <p14:creationId xmlns:p14="http://schemas.microsoft.com/office/powerpoint/2010/main" val="42506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632A-4132-4CC9-B460-DC02B085CFA4}"/>
              </a:ext>
            </a:extLst>
          </p:cNvPr>
          <p:cNvSpPr>
            <a:spLocks noGrp="1"/>
          </p:cNvSpPr>
          <p:nvPr>
            <p:ph type="title"/>
          </p:nvPr>
        </p:nvSpPr>
        <p:spPr>
          <a:xfrm>
            <a:off x="574729" y="0"/>
            <a:ext cx="10515600" cy="1325563"/>
          </a:xfrm>
        </p:spPr>
        <p:txBody>
          <a:bodyPr>
            <a:normAutofit/>
          </a:bodyPr>
          <a:lstStyle/>
          <a:p>
            <a:r>
              <a:rPr lang="en-GB" sz="3200" b="1" dirty="0">
                <a:latin typeface="Arial" panose="020B0604020202020204" pitchFamily="34" charset="0"/>
                <a:cs typeface="Arial" panose="020B0604020202020204" pitchFamily="34" charset="0"/>
              </a:rPr>
              <a:t>Progress and Plans</a:t>
            </a:r>
          </a:p>
        </p:txBody>
      </p:sp>
      <p:sp>
        <p:nvSpPr>
          <p:cNvPr id="3" name="Content Placeholder 2">
            <a:extLst>
              <a:ext uri="{FF2B5EF4-FFF2-40B4-BE49-F238E27FC236}">
                <a16:creationId xmlns:a16="http://schemas.microsoft.com/office/drawing/2014/main" id="{5CE3BA76-9DD0-4E21-B9FB-38D513C44BE7}"/>
              </a:ext>
            </a:extLst>
          </p:cNvPr>
          <p:cNvSpPr>
            <a:spLocks noGrp="1"/>
          </p:cNvSpPr>
          <p:nvPr>
            <p:ph idx="1"/>
          </p:nvPr>
        </p:nvSpPr>
        <p:spPr>
          <a:xfrm>
            <a:off x="204858" y="1100264"/>
            <a:ext cx="11617271" cy="5136875"/>
          </a:xfrm>
        </p:spPr>
        <p:txBody>
          <a:bodyPr>
            <a:normAutofit fontScale="92500"/>
          </a:bodyPr>
          <a:lstStyle/>
          <a:p>
            <a:pPr marL="0" indent="0">
              <a:buNone/>
            </a:pPr>
            <a:endParaRPr lang="en-GB" sz="2000" b="1" dirty="0">
              <a:solidFill>
                <a:srgbClr val="0070C0"/>
              </a:solidFill>
            </a:endParaRPr>
          </a:p>
          <a:p>
            <a:pPr lvl="0"/>
            <a:r>
              <a:rPr lang="en-GB" sz="2400" dirty="0"/>
              <a:t>July 2019: Presented UK Therapeutic Cancer Prevention Network Group (UKTCPN) who gave it their blessing</a:t>
            </a:r>
          </a:p>
          <a:p>
            <a:pPr lvl="0"/>
            <a:r>
              <a:rPr lang="en-GB" sz="2400" dirty="0"/>
              <a:t>David Malkin seeking funding for paediatric Canadian version of this study</a:t>
            </a:r>
          </a:p>
          <a:p>
            <a:pPr lvl="0"/>
            <a:r>
              <a:rPr lang="en-GB" sz="2400" dirty="0"/>
              <a:t>The USA (adult) study has funding from NCI and shares the same endpoints.</a:t>
            </a:r>
          </a:p>
          <a:p>
            <a:r>
              <a:rPr lang="en-GB" sz="2400" dirty="0"/>
              <a:t>PPI group via George Pantziarka TP53 Trust has reviewed the protocol outline and is supportive</a:t>
            </a:r>
          </a:p>
          <a:p>
            <a:r>
              <a:rPr lang="en-GB" sz="2400" dirty="0"/>
              <a:t>October 2019: Presented to Oxford’s Oncology Clinical Trials Office (OCTO) who have agreed to sponsor MILI</a:t>
            </a:r>
          </a:p>
          <a:p>
            <a:r>
              <a:rPr lang="en-GB" sz="2400" dirty="0">
                <a:solidFill>
                  <a:srgbClr val="FF0000"/>
                </a:solidFill>
              </a:rPr>
              <a:t>25</a:t>
            </a:r>
            <a:r>
              <a:rPr lang="en-GB" sz="2400" baseline="30000" dirty="0">
                <a:solidFill>
                  <a:srgbClr val="FF0000"/>
                </a:solidFill>
              </a:rPr>
              <a:t>th</a:t>
            </a:r>
            <a:r>
              <a:rPr lang="en-GB" sz="2400" dirty="0">
                <a:solidFill>
                  <a:srgbClr val="FF0000"/>
                </a:solidFill>
              </a:rPr>
              <a:t> November 2019: MILI investigator meeting to discuss study design</a:t>
            </a:r>
          </a:p>
          <a:p>
            <a:r>
              <a:rPr lang="en-GB" sz="2400" dirty="0">
                <a:solidFill>
                  <a:srgbClr val="FF0000"/>
                </a:solidFill>
              </a:rPr>
              <a:t>11</a:t>
            </a:r>
            <a:r>
              <a:rPr lang="en-GB" sz="2400" baseline="30000" dirty="0">
                <a:solidFill>
                  <a:srgbClr val="FF0000"/>
                </a:solidFill>
              </a:rPr>
              <a:t>th</a:t>
            </a:r>
            <a:r>
              <a:rPr lang="en-GB" sz="2400" dirty="0">
                <a:solidFill>
                  <a:srgbClr val="FF0000"/>
                </a:solidFill>
              </a:rPr>
              <a:t> December 2019: To be presented to NCRI’s SPED workshop</a:t>
            </a:r>
          </a:p>
          <a:p>
            <a:r>
              <a:rPr lang="en-GB" sz="2400" dirty="0">
                <a:solidFill>
                  <a:srgbClr val="FF0000"/>
                </a:solidFill>
              </a:rPr>
              <a:t>April 2020: To be submitted to NIHR’s Efficacy and Mechanism (EME) Funding Round.</a:t>
            </a:r>
          </a:p>
          <a:p>
            <a:r>
              <a:rPr lang="en-GB" sz="2400" dirty="0">
                <a:solidFill>
                  <a:srgbClr val="FF0000"/>
                </a:solidFill>
              </a:rPr>
              <a:t>Application for Patient Registry in Birmingham (led by Gareth Bond) to be submitted separately</a:t>
            </a:r>
          </a:p>
          <a:p>
            <a:pPr marL="0" indent="0">
              <a:buNone/>
            </a:pPr>
            <a:endParaRPr lang="en-GB" sz="2000" dirty="0">
              <a:solidFill>
                <a:srgbClr val="FF0000"/>
              </a:solidFill>
            </a:endParaRPr>
          </a:p>
          <a:p>
            <a:pPr marL="0" indent="0">
              <a:buNone/>
            </a:pPr>
            <a:endParaRPr lang="en-GB" sz="2000" dirty="0"/>
          </a:p>
        </p:txBody>
      </p:sp>
      <p:sp>
        <p:nvSpPr>
          <p:cNvPr id="4" name="Slide Number Placeholder 3">
            <a:extLst>
              <a:ext uri="{FF2B5EF4-FFF2-40B4-BE49-F238E27FC236}">
                <a16:creationId xmlns:a16="http://schemas.microsoft.com/office/drawing/2014/main" id="{9A7BDA67-DFAD-4AEB-9B71-63815809C24C}"/>
              </a:ext>
            </a:extLst>
          </p:cNvPr>
          <p:cNvSpPr>
            <a:spLocks noGrp="1"/>
          </p:cNvSpPr>
          <p:nvPr>
            <p:ph type="sldNum" sz="quarter" idx="12"/>
          </p:nvPr>
        </p:nvSpPr>
        <p:spPr/>
        <p:txBody>
          <a:bodyPr/>
          <a:lstStyle/>
          <a:p>
            <a:fld id="{2CD6764E-73D6-7044-9DC9-72ACDA3F174E}" type="slidenum">
              <a:rPr lang="en-US" smtClean="0"/>
              <a:t>19</a:t>
            </a:fld>
            <a:endParaRPr lang="en-US"/>
          </a:p>
        </p:txBody>
      </p:sp>
      <p:cxnSp>
        <p:nvCxnSpPr>
          <p:cNvPr id="5" name="Straight Connector 4">
            <a:extLst>
              <a:ext uri="{FF2B5EF4-FFF2-40B4-BE49-F238E27FC236}">
                <a16:creationId xmlns:a16="http://schemas.microsoft.com/office/drawing/2014/main" id="{283286A3-B3E6-4776-8016-CFF33A2B70D2}"/>
              </a:ext>
            </a:extLst>
          </p:cNvPr>
          <p:cNvCxnSpPr/>
          <p:nvPr/>
        </p:nvCxnSpPr>
        <p:spPr>
          <a:xfrm>
            <a:off x="0" y="980661"/>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9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0E9A-6B23-644B-A895-3B2FD43BC41C}"/>
              </a:ext>
            </a:extLst>
          </p:cNvPr>
          <p:cNvSpPr>
            <a:spLocks noGrp="1"/>
          </p:cNvSpPr>
          <p:nvPr>
            <p:ph type="title"/>
          </p:nvPr>
        </p:nvSpPr>
        <p:spPr>
          <a:xfrm>
            <a:off x="1" y="-257708"/>
            <a:ext cx="3023172" cy="1164329"/>
          </a:xfrm>
        </p:spPr>
        <p:txBody>
          <a:bodyPr>
            <a:normAutofit/>
          </a:bodyPr>
          <a:lstStyle/>
          <a:p>
            <a:r>
              <a:rPr lang="en-US" sz="2800" b="1" dirty="0">
                <a:solidFill>
                  <a:schemeClr val="accent1"/>
                </a:solidFill>
                <a:latin typeface="Arial" panose="020B0604020202020204" pitchFamily="34" charset="0"/>
                <a:cs typeface="Arial" panose="020B0604020202020204" pitchFamily="34" charset="0"/>
              </a:rPr>
              <a:t>The MILI team</a:t>
            </a:r>
          </a:p>
        </p:txBody>
      </p:sp>
      <p:pic>
        <p:nvPicPr>
          <p:cNvPr id="5" name="Picture 4">
            <a:extLst>
              <a:ext uri="{FF2B5EF4-FFF2-40B4-BE49-F238E27FC236}">
                <a16:creationId xmlns:a16="http://schemas.microsoft.com/office/drawing/2014/main" id="{5CD5488C-E6CA-BE40-9642-0CF491D19808}"/>
              </a:ext>
            </a:extLst>
          </p:cNvPr>
          <p:cNvPicPr>
            <a:picLocks noChangeAspect="1"/>
          </p:cNvPicPr>
          <p:nvPr/>
        </p:nvPicPr>
        <p:blipFill>
          <a:blip r:embed="rId2"/>
          <a:stretch>
            <a:fillRect/>
          </a:stretch>
        </p:blipFill>
        <p:spPr>
          <a:xfrm>
            <a:off x="722355" y="857218"/>
            <a:ext cx="1212501" cy="1044734"/>
          </a:xfrm>
          <a:prstGeom prst="rect">
            <a:avLst/>
          </a:prstGeom>
        </p:spPr>
      </p:pic>
      <p:sp>
        <p:nvSpPr>
          <p:cNvPr id="19" name="TextBox 18">
            <a:extLst>
              <a:ext uri="{FF2B5EF4-FFF2-40B4-BE49-F238E27FC236}">
                <a16:creationId xmlns:a16="http://schemas.microsoft.com/office/drawing/2014/main" id="{9C507FB8-D296-5A41-A211-2C5E0D686516}"/>
              </a:ext>
            </a:extLst>
          </p:cNvPr>
          <p:cNvSpPr txBox="1"/>
          <p:nvPr/>
        </p:nvSpPr>
        <p:spPr>
          <a:xfrm>
            <a:off x="1937723" y="854950"/>
            <a:ext cx="1921045" cy="938719"/>
          </a:xfrm>
          <a:prstGeom prst="rect">
            <a:avLst/>
          </a:prstGeom>
          <a:noFill/>
        </p:spPr>
        <p:txBody>
          <a:bodyPr wrap="square" rtlCol="0">
            <a:spAutoFit/>
          </a:bodyPr>
          <a:lstStyle/>
          <a:p>
            <a:pPr algn="ctr"/>
            <a:r>
              <a:rPr lang="en-US" sz="1100" b="1" dirty="0" err="1">
                <a:latin typeface="Arial" panose="020B0604020202020204" pitchFamily="34" charset="0"/>
                <a:cs typeface="Arial" panose="020B0604020202020204" pitchFamily="34" charset="0"/>
              </a:rPr>
              <a:t>Dr</a:t>
            </a:r>
            <a:r>
              <a:rPr lang="en-US" sz="1100" b="1" dirty="0">
                <a:latin typeface="Arial" panose="020B0604020202020204" pitchFamily="34" charset="0"/>
                <a:cs typeface="Arial" panose="020B0604020202020204" pitchFamily="34" charset="0"/>
              </a:rPr>
              <a:t> Sarah Blagden</a:t>
            </a:r>
            <a:r>
              <a:rPr lang="en-US" sz="1100" dirty="0">
                <a:latin typeface="Arial" panose="020B0604020202020204" pitchFamily="34" charset="0"/>
                <a:cs typeface="Arial" panose="020B0604020202020204" pitchFamily="34" charset="0"/>
              </a:rPr>
              <a:t> Associate Professor of Medical Oncology, U of Oxford. Early Phase Trials /translational research</a:t>
            </a:r>
          </a:p>
        </p:txBody>
      </p:sp>
      <p:sp>
        <p:nvSpPr>
          <p:cNvPr id="20" name="TextBox 19">
            <a:extLst>
              <a:ext uri="{FF2B5EF4-FFF2-40B4-BE49-F238E27FC236}">
                <a16:creationId xmlns:a16="http://schemas.microsoft.com/office/drawing/2014/main" id="{BACBE456-76F6-D046-9494-80FEF6A5A41C}"/>
              </a:ext>
            </a:extLst>
          </p:cNvPr>
          <p:cNvSpPr txBox="1"/>
          <p:nvPr/>
        </p:nvSpPr>
        <p:spPr>
          <a:xfrm>
            <a:off x="1965231" y="1900582"/>
            <a:ext cx="1719241" cy="1123384"/>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Dr Simon Lord</a:t>
            </a:r>
            <a:r>
              <a:rPr lang="en-US" sz="1100" dirty="0">
                <a:latin typeface="Arial" panose="020B0604020202020204" pitchFamily="34" charset="0"/>
                <a:cs typeface="Arial" panose="020B0604020202020204" pitchFamily="34" charset="0"/>
              </a:rPr>
              <a:t>, Consultant  Medical Oncologist, U of Oxford. Early phase trials/ translational research/ metformin</a:t>
            </a:r>
          </a:p>
        </p:txBody>
      </p:sp>
      <p:sp>
        <p:nvSpPr>
          <p:cNvPr id="29" name="TextBox 28">
            <a:extLst>
              <a:ext uri="{FF2B5EF4-FFF2-40B4-BE49-F238E27FC236}">
                <a16:creationId xmlns:a16="http://schemas.microsoft.com/office/drawing/2014/main" id="{B9349E24-8E37-AA46-9408-E7D2269AE121}"/>
              </a:ext>
            </a:extLst>
          </p:cNvPr>
          <p:cNvSpPr txBox="1"/>
          <p:nvPr/>
        </p:nvSpPr>
        <p:spPr>
          <a:xfrm>
            <a:off x="3654678" y="4892142"/>
            <a:ext cx="485531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Statistics:</a:t>
            </a:r>
          </a:p>
        </p:txBody>
      </p:sp>
      <p:sp>
        <p:nvSpPr>
          <p:cNvPr id="32" name="TextBox 31">
            <a:extLst>
              <a:ext uri="{FF2B5EF4-FFF2-40B4-BE49-F238E27FC236}">
                <a16:creationId xmlns:a16="http://schemas.microsoft.com/office/drawing/2014/main" id="{1AD90FFD-433E-3048-BEEB-07009279DC8B}"/>
              </a:ext>
            </a:extLst>
          </p:cNvPr>
          <p:cNvSpPr txBox="1"/>
          <p:nvPr/>
        </p:nvSpPr>
        <p:spPr>
          <a:xfrm>
            <a:off x="7430900" y="4750580"/>
            <a:ext cx="485531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PPI representative: </a:t>
            </a:r>
          </a:p>
        </p:txBody>
      </p:sp>
      <p:sp>
        <p:nvSpPr>
          <p:cNvPr id="14" name="TextBox 13">
            <a:extLst>
              <a:ext uri="{FF2B5EF4-FFF2-40B4-BE49-F238E27FC236}">
                <a16:creationId xmlns:a16="http://schemas.microsoft.com/office/drawing/2014/main" id="{BC6523A1-DEA7-EC4A-AA7D-EF473EEDFD99}"/>
              </a:ext>
            </a:extLst>
          </p:cNvPr>
          <p:cNvSpPr txBox="1"/>
          <p:nvPr/>
        </p:nvSpPr>
        <p:spPr>
          <a:xfrm>
            <a:off x="8731782" y="5435606"/>
            <a:ext cx="1634243"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Elizabeth Sam</a:t>
            </a:r>
          </a:p>
          <a:p>
            <a:pPr algn="ctr"/>
            <a:r>
              <a:rPr lang="en-US" sz="1200" dirty="0">
                <a:latin typeface="Arial" panose="020B0604020202020204" pitchFamily="34" charset="0"/>
                <a:cs typeface="Arial" panose="020B0604020202020204" pitchFamily="34" charset="0"/>
              </a:rPr>
              <a:t>George Pantziarka tp53 Trust</a:t>
            </a:r>
          </a:p>
        </p:txBody>
      </p:sp>
      <p:sp>
        <p:nvSpPr>
          <p:cNvPr id="34" name="Content Placeholder 2">
            <a:extLst>
              <a:ext uri="{FF2B5EF4-FFF2-40B4-BE49-F238E27FC236}">
                <a16:creationId xmlns:a16="http://schemas.microsoft.com/office/drawing/2014/main" id="{7ABF25F0-0BA6-F946-A7A5-84AC4C5001D9}"/>
              </a:ext>
            </a:extLst>
          </p:cNvPr>
          <p:cNvSpPr txBox="1">
            <a:spLocks/>
          </p:cNvSpPr>
          <p:nvPr/>
        </p:nvSpPr>
        <p:spPr>
          <a:xfrm>
            <a:off x="4948829" y="1021129"/>
            <a:ext cx="1966618" cy="90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latin typeface="Arial" panose="020B0604020202020204" pitchFamily="34" charset="0"/>
                <a:cs typeface="Arial" panose="020B0604020202020204" pitchFamily="34" charset="0"/>
              </a:rPr>
              <a:t>Dr Lara Hawkes </a:t>
            </a:r>
            <a:r>
              <a:rPr lang="en-GB" sz="1200" dirty="0">
                <a:latin typeface="Arial" panose="020B0604020202020204" pitchFamily="34" charset="0"/>
                <a:cs typeface="Arial" panose="020B0604020202020204" pitchFamily="34" charset="0"/>
              </a:rPr>
              <a:t>Consultant Cancer Geneticist, University of Oxford. BRCA risk stratification</a:t>
            </a:r>
          </a:p>
        </p:txBody>
      </p:sp>
      <p:sp>
        <p:nvSpPr>
          <p:cNvPr id="13" name="Slide Number Placeholder 12">
            <a:extLst>
              <a:ext uri="{FF2B5EF4-FFF2-40B4-BE49-F238E27FC236}">
                <a16:creationId xmlns:a16="http://schemas.microsoft.com/office/drawing/2014/main" id="{268B799A-A3DD-8C44-82FD-32B698B861EF}"/>
              </a:ext>
            </a:extLst>
          </p:cNvPr>
          <p:cNvSpPr>
            <a:spLocks noGrp="1"/>
          </p:cNvSpPr>
          <p:nvPr>
            <p:ph type="sldNum" sz="quarter" idx="12"/>
          </p:nvPr>
        </p:nvSpPr>
        <p:spPr>
          <a:xfrm>
            <a:off x="9140952" y="6356350"/>
            <a:ext cx="2743200" cy="365125"/>
          </a:xfrm>
        </p:spPr>
        <p:txBody>
          <a:bodyPr/>
          <a:lstStyle/>
          <a:p>
            <a:fld id="{2CD6764E-73D6-7044-9DC9-72ACDA3F174E}" type="slidenum">
              <a:rPr lang="en-US" smtClean="0"/>
              <a:t>2</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7877" y="807557"/>
            <a:ext cx="1139991" cy="1330932"/>
          </a:xfrm>
          <a:prstGeom prst="rect">
            <a:avLst/>
          </a:prstGeom>
        </p:spPr>
      </p:pic>
      <p:pic>
        <p:nvPicPr>
          <p:cNvPr id="21" name="Picture 20">
            <a:extLst>
              <a:ext uri="{FF2B5EF4-FFF2-40B4-BE49-F238E27FC236}">
                <a16:creationId xmlns:a16="http://schemas.microsoft.com/office/drawing/2014/main" id="{F0315735-04A4-410C-82FB-05D16BF21406}"/>
              </a:ext>
            </a:extLst>
          </p:cNvPr>
          <p:cNvPicPr>
            <a:picLocks noChangeAspect="1"/>
          </p:cNvPicPr>
          <p:nvPr/>
        </p:nvPicPr>
        <p:blipFill>
          <a:blip r:embed="rId4"/>
          <a:stretch>
            <a:fillRect/>
          </a:stretch>
        </p:blipFill>
        <p:spPr>
          <a:xfrm>
            <a:off x="719854" y="1962946"/>
            <a:ext cx="1212501" cy="1137965"/>
          </a:xfrm>
          <a:prstGeom prst="rect">
            <a:avLst/>
          </a:prstGeom>
        </p:spPr>
      </p:pic>
      <p:pic>
        <p:nvPicPr>
          <p:cNvPr id="38" name="Picture 37">
            <a:extLst>
              <a:ext uri="{FF2B5EF4-FFF2-40B4-BE49-F238E27FC236}">
                <a16:creationId xmlns:a16="http://schemas.microsoft.com/office/drawing/2014/main" id="{CBBCF63D-CB6D-4173-89AE-FED39A6A1AAF}"/>
              </a:ext>
            </a:extLst>
          </p:cNvPr>
          <p:cNvPicPr>
            <a:picLocks noChangeAspect="1"/>
          </p:cNvPicPr>
          <p:nvPr/>
        </p:nvPicPr>
        <p:blipFill>
          <a:blip r:embed="rId5"/>
          <a:stretch>
            <a:fillRect/>
          </a:stretch>
        </p:blipFill>
        <p:spPr>
          <a:xfrm>
            <a:off x="719645" y="3161905"/>
            <a:ext cx="1212501" cy="1243292"/>
          </a:xfrm>
          <a:prstGeom prst="rect">
            <a:avLst/>
          </a:prstGeom>
        </p:spPr>
      </p:pic>
      <p:sp>
        <p:nvSpPr>
          <p:cNvPr id="40" name="TextBox 39">
            <a:extLst>
              <a:ext uri="{FF2B5EF4-FFF2-40B4-BE49-F238E27FC236}">
                <a16:creationId xmlns:a16="http://schemas.microsoft.com/office/drawing/2014/main" id="{2F99C334-86C3-4E08-A4DE-25235CC8C0C5}"/>
              </a:ext>
            </a:extLst>
          </p:cNvPr>
          <p:cNvSpPr txBox="1"/>
          <p:nvPr/>
        </p:nvSpPr>
        <p:spPr>
          <a:xfrm>
            <a:off x="2012282" y="3216230"/>
            <a:ext cx="1719241" cy="938719"/>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Prof Gareth Bond</a:t>
            </a:r>
            <a:r>
              <a:rPr lang="en-US"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Genetics and Genomics – science lead, University of Birmingham</a:t>
            </a:r>
            <a:endParaRPr lang="en-US" sz="1100" dirty="0">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6BB299F6-0124-4286-A154-509A42715933}"/>
              </a:ext>
            </a:extLst>
          </p:cNvPr>
          <p:cNvPicPr>
            <a:picLocks noChangeAspect="1"/>
          </p:cNvPicPr>
          <p:nvPr/>
        </p:nvPicPr>
        <p:blipFill rotWithShape="1">
          <a:blip r:embed="rId6"/>
          <a:srcRect l="15055" r="19867"/>
          <a:stretch/>
        </p:blipFill>
        <p:spPr>
          <a:xfrm>
            <a:off x="3887878" y="2174702"/>
            <a:ext cx="1194382" cy="1254297"/>
          </a:xfrm>
          <a:prstGeom prst="rect">
            <a:avLst/>
          </a:prstGeom>
        </p:spPr>
      </p:pic>
      <p:sp>
        <p:nvSpPr>
          <p:cNvPr id="43" name="Content Placeholder 2">
            <a:extLst>
              <a:ext uri="{FF2B5EF4-FFF2-40B4-BE49-F238E27FC236}">
                <a16:creationId xmlns:a16="http://schemas.microsoft.com/office/drawing/2014/main" id="{FE2FA475-C2C8-4311-851F-E586CC1164F9}"/>
              </a:ext>
            </a:extLst>
          </p:cNvPr>
          <p:cNvSpPr txBox="1">
            <a:spLocks/>
          </p:cNvSpPr>
          <p:nvPr/>
        </p:nvSpPr>
        <p:spPr>
          <a:xfrm>
            <a:off x="5010010" y="2337275"/>
            <a:ext cx="1966618" cy="90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latin typeface="Arial" panose="020B0604020202020204" pitchFamily="34" charset="0"/>
                <a:cs typeface="Arial" panose="020B0604020202020204" pitchFamily="34" charset="0"/>
              </a:rPr>
              <a:t>Prof Gareth Evans </a:t>
            </a:r>
            <a:r>
              <a:rPr lang="en-GB" sz="1200" dirty="0">
                <a:latin typeface="Arial" panose="020B0604020202020204" pitchFamily="34" charset="0"/>
                <a:cs typeface="Arial" panose="020B0604020202020204" pitchFamily="34" charset="0"/>
              </a:rPr>
              <a:t>Consultant Cancer Geneticist, University of Manchester.</a:t>
            </a:r>
          </a:p>
        </p:txBody>
      </p:sp>
      <p:sp>
        <p:nvSpPr>
          <p:cNvPr id="45" name="Content Placeholder 2">
            <a:extLst>
              <a:ext uri="{FF2B5EF4-FFF2-40B4-BE49-F238E27FC236}">
                <a16:creationId xmlns:a16="http://schemas.microsoft.com/office/drawing/2014/main" id="{CF5EC4EE-2FAD-4B53-B363-8A9D839A2236}"/>
              </a:ext>
            </a:extLst>
          </p:cNvPr>
          <p:cNvSpPr txBox="1">
            <a:spLocks/>
          </p:cNvSpPr>
          <p:nvPr/>
        </p:nvSpPr>
        <p:spPr>
          <a:xfrm>
            <a:off x="5013261" y="3689827"/>
            <a:ext cx="1966618" cy="90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latin typeface="Arial" panose="020B0604020202020204" pitchFamily="34" charset="0"/>
                <a:cs typeface="Arial" panose="020B0604020202020204" pitchFamily="34" charset="0"/>
              </a:rPr>
              <a:t>Dr Helen Hanson </a:t>
            </a:r>
            <a:r>
              <a:rPr lang="en-GB" sz="1200" dirty="0">
                <a:latin typeface="Arial" panose="020B0604020202020204" pitchFamily="34" charset="0"/>
                <a:cs typeface="Arial" panose="020B0604020202020204" pitchFamily="34" charset="0"/>
              </a:rPr>
              <a:t>Consultant Cancer Geneticist, St Georges Hospital, London</a:t>
            </a:r>
          </a:p>
        </p:txBody>
      </p:sp>
      <p:pic>
        <p:nvPicPr>
          <p:cNvPr id="42" name="Picture 2" descr="https://www.anticancerfund.org/sites/default/files/styles/medium_squared/public/images/pan_pantziarka_0.png?itok=PnDxG5sI">
            <a:extLst>
              <a:ext uri="{FF2B5EF4-FFF2-40B4-BE49-F238E27FC236}">
                <a16:creationId xmlns:a16="http://schemas.microsoft.com/office/drawing/2014/main" id="{FAFCC8FD-B091-4C35-8F98-991F07AB8D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280"/>
          <a:stretch/>
        </p:blipFill>
        <p:spPr bwMode="auto">
          <a:xfrm>
            <a:off x="719645" y="4435852"/>
            <a:ext cx="1212502" cy="13678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9FB459B-99CF-410D-B2FA-1D7CE5DCDDB1}"/>
              </a:ext>
            </a:extLst>
          </p:cNvPr>
          <p:cNvSpPr txBox="1"/>
          <p:nvPr/>
        </p:nvSpPr>
        <p:spPr>
          <a:xfrm>
            <a:off x="1965231" y="4602410"/>
            <a:ext cx="1719241" cy="1107996"/>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Dr Pan Pantziarka</a:t>
            </a:r>
            <a:r>
              <a:rPr lang="en-US"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George Pantziarka tp53 Trust.</a:t>
            </a:r>
          </a:p>
          <a:p>
            <a:pPr algn="ctr"/>
            <a:r>
              <a:rPr lang="en-GB" sz="1100" dirty="0">
                <a:latin typeface="Arial" panose="020B0604020202020204" pitchFamily="34" charset="0"/>
                <a:cs typeface="Arial" panose="020B0604020202020204" pitchFamily="34" charset="0"/>
              </a:rPr>
              <a:t>Drug repurposing, access to LFS support groups</a:t>
            </a:r>
            <a:endParaRPr lang="en-US" sz="1100" dirty="0">
              <a:latin typeface="Arial" panose="020B0604020202020204" pitchFamily="34" charset="0"/>
              <a:cs typeface="Arial" panose="020B0604020202020204" pitchFamily="34" charset="0"/>
            </a:endParaRPr>
          </a:p>
        </p:txBody>
      </p:sp>
      <p:pic>
        <p:nvPicPr>
          <p:cNvPr id="1028" name="Picture 4" descr="https://pbs.twimg.com/media/D9K4xImXsAAFJwS.jpg">
            <a:extLst>
              <a:ext uri="{FF2B5EF4-FFF2-40B4-BE49-F238E27FC236}">
                <a16:creationId xmlns:a16="http://schemas.microsoft.com/office/drawing/2014/main" id="{5120F13F-ADFC-4A55-8349-66CC0E1D6E8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933" t="16309" r="59168" b="34133"/>
          <a:stretch/>
        </p:blipFill>
        <p:spPr bwMode="auto">
          <a:xfrm>
            <a:off x="3887877" y="3535753"/>
            <a:ext cx="1238661" cy="124329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DCFDBD-34AB-4B69-B1C2-483C28B0C8C3}"/>
              </a:ext>
            </a:extLst>
          </p:cNvPr>
          <p:cNvSpPr txBox="1"/>
          <p:nvPr/>
        </p:nvSpPr>
        <p:spPr>
          <a:xfrm>
            <a:off x="4948829" y="5392999"/>
            <a:ext cx="2081951" cy="101566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Dr Iftekhar Khan</a:t>
            </a:r>
          </a:p>
          <a:p>
            <a:pPr algn="ctr"/>
            <a:r>
              <a:rPr lang="en-GB" sz="1200" dirty="0">
                <a:latin typeface="Arial" panose="020B0604020202020204" pitchFamily="34" charset="0"/>
                <a:cs typeface="Arial" panose="020B0604020202020204" pitchFamily="34" charset="0"/>
              </a:rPr>
              <a:t>Medical Genetics, University of Oxford/MHRA, statistical design &amp; analysis</a:t>
            </a:r>
          </a:p>
          <a:p>
            <a:pPr algn="ctr"/>
            <a:endParaRPr lang="en-US" sz="1200" dirty="0">
              <a:latin typeface="Arial" panose="020B0604020202020204" pitchFamily="34" charset="0"/>
              <a:cs typeface="Arial" panose="020B0604020202020204" pitchFamily="34" charset="0"/>
            </a:endParaRPr>
          </a:p>
        </p:txBody>
      </p:sp>
      <p:pic>
        <p:nvPicPr>
          <p:cNvPr id="50" name="Picture 49">
            <a:extLst>
              <a:ext uri="{FF2B5EF4-FFF2-40B4-BE49-F238E27FC236}">
                <a16:creationId xmlns:a16="http://schemas.microsoft.com/office/drawing/2014/main" id="{F0B7EECA-8D76-4DE4-B2A0-5EF519563324}"/>
              </a:ext>
            </a:extLst>
          </p:cNvPr>
          <p:cNvPicPr>
            <a:picLocks noChangeAspect="1"/>
          </p:cNvPicPr>
          <p:nvPr/>
        </p:nvPicPr>
        <p:blipFill>
          <a:blip r:embed="rId9"/>
          <a:stretch>
            <a:fillRect/>
          </a:stretch>
        </p:blipFill>
        <p:spPr>
          <a:xfrm>
            <a:off x="3805109" y="5412467"/>
            <a:ext cx="1055708" cy="1055708"/>
          </a:xfrm>
          <a:prstGeom prst="rect">
            <a:avLst/>
          </a:prstGeom>
        </p:spPr>
      </p:pic>
      <p:sp>
        <p:nvSpPr>
          <p:cNvPr id="46" name="AutoShape 6" descr="David Malkin. Photo by Matt Volpe.">
            <a:extLst>
              <a:ext uri="{FF2B5EF4-FFF2-40B4-BE49-F238E27FC236}">
                <a16:creationId xmlns:a16="http://schemas.microsoft.com/office/drawing/2014/main" id="{2E92C7AC-57B9-482D-8771-D0B62D8EF26F}"/>
              </a:ext>
            </a:extLst>
          </p:cNvPr>
          <p:cNvSpPr>
            <a:spLocks noChangeAspect="1" noChangeArrowheads="1"/>
          </p:cNvSpPr>
          <p:nvPr/>
        </p:nvSpPr>
        <p:spPr bwMode="auto">
          <a:xfrm>
            <a:off x="6473952"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AutoShape 8" descr="David Malkin. Photo by Matt Volpe.">
            <a:extLst>
              <a:ext uri="{FF2B5EF4-FFF2-40B4-BE49-F238E27FC236}">
                <a16:creationId xmlns:a16="http://schemas.microsoft.com/office/drawing/2014/main" id="{6582FE3E-3EA6-4C55-88FE-BD3A9B8E7FAE}"/>
              </a:ext>
            </a:extLst>
          </p:cNvPr>
          <p:cNvSpPr>
            <a:spLocks noChangeAspect="1" noChangeArrowheads="1"/>
          </p:cNvSpPr>
          <p:nvPr/>
        </p:nvSpPr>
        <p:spPr bwMode="auto">
          <a:xfrm>
            <a:off x="8084896" y="1640994"/>
            <a:ext cx="249564" cy="2495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 Dr David Malkin">
            <a:extLst>
              <a:ext uri="{FF2B5EF4-FFF2-40B4-BE49-F238E27FC236}">
                <a16:creationId xmlns:a16="http://schemas.microsoft.com/office/drawing/2014/main" id="{ECB30317-938A-419D-874C-756C5086FF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8146" y="884905"/>
            <a:ext cx="1064278" cy="1257802"/>
          </a:xfrm>
          <a:prstGeom prst="rect">
            <a:avLst/>
          </a:prstGeom>
          <a:noFill/>
          <a:extLst>
            <a:ext uri="{909E8E84-426E-40DD-AFC4-6F175D3DCCD1}">
              <a14:hiddenFill xmlns:a14="http://schemas.microsoft.com/office/drawing/2010/main">
                <a:solidFill>
                  <a:srgbClr val="FFFFFF"/>
                </a:solidFill>
              </a14:hiddenFill>
            </a:ext>
          </a:extLst>
        </p:spPr>
      </p:pic>
      <p:sp>
        <p:nvSpPr>
          <p:cNvPr id="55" name="Content Placeholder 2">
            <a:extLst>
              <a:ext uri="{FF2B5EF4-FFF2-40B4-BE49-F238E27FC236}">
                <a16:creationId xmlns:a16="http://schemas.microsoft.com/office/drawing/2014/main" id="{98C361CB-6D60-46AE-A9B4-7D472EC1AC9B}"/>
              </a:ext>
            </a:extLst>
          </p:cNvPr>
          <p:cNvSpPr txBox="1">
            <a:spLocks/>
          </p:cNvSpPr>
          <p:nvPr/>
        </p:nvSpPr>
        <p:spPr>
          <a:xfrm>
            <a:off x="8803960" y="927177"/>
            <a:ext cx="1663998" cy="90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latin typeface="Arial" panose="020B0604020202020204" pitchFamily="34" charset="0"/>
                <a:cs typeface="Arial" panose="020B0604020202020204" pitchFamily="34" charset="0"/>
              </a:rPr>
              <a:t>Prof David Malkin </a:t>
            </a:r>
            <a:r>
              <a:rPr lang="en-GB" sz="1200" dirty="0">
                <a:latin typeface="Arial" panose="020B0604020202020204" pitchFamily="34" charset="0"/>
                <a:cs typeface="Arial" panose="020B0604020202020204" pitchFamily="34" charset="0"/>
              </a:rPr>
              <a:t>Paediatric Oncologist, Hospital for Sick Kids, Toronto. LFS expert, lead for MILI-</a:t>
            </a:r>
            <a:r>
              <a:rPr lang="en-GB" sz="1200" dirty="0" err="1">
                <a:latin typeface="Arial" panose="020B0604020202020204" pitchFamily="34" charset="0"/>
                <a:cs typeface="Arial" panose="020B0604020202020204" pitchFamily="34" charset="0"/>
              </a:rPr>
              <a:t>paed</a:t>
            </a:r>
            <a:r>
              <a:rPr lang="en-GB" sz="1200" dirty="0">
                <a:latin typeface="Arial" panose="020B0604020202020204" pitchFamily="34" charset="0"/>
                <a:cs typeface="Arial" panose="020B0604020202020204" pitchFamily="34" charset="0"/>
              </a:rPr>
              <a:t> study</a:t>
            </a:r>
          </a:p>
        </p:txBody>
      </p:sp>
      <p:pic>
        <p:nvPicPr>
          <p:cNvPr id="1036" name="Picture 12" descr="https://irp.nih.gov/sites/default/files/pi/0011069680.jpg">
            <a:extLst>
              <a:ext uri="{FF2B5EF4-FFF2-40B4-BE49-F238E27FC236}">
                <a16:creationId xmlns:a16="http://schemas.microsoft.com/office/drawing/2014/main" id="{D86B881A-7BE9-4689-BE43-C56818566D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2880" y="2196190"/>
            <a:ext cx="1107110" cy="1257801"/>
          </a:xfrm>
          <a:prstGeom prst="rect">
            <a:avLst/>
          </a:prstGeom>
          <a:noFill/>
          <a:extLst>
            <a:ext uri="{909E8E84-426E-40DD-AFC4-6F175D3DCCD1}">
              <a14:hiddenFill xmlns:a14="http://schemas.microsoft.com/office/drawing/2010/main">
                <a:solidFill>
                  <a:srgbClr val="FFFFFF"/>
                </a:solidFill>
              </a14:hiddenFill>
            </a:ext>
          </a:extLst>
        </p:spPr>
      </p:pic>
      <p:sp>
        <p:nvSpPr>
          <p:cNvPr id="57" name="Content Placeholder 2">
            <a:extLst>
              <a:ext uri="{FF2B5EF4-FFF2-40B4-BE49-F238E27FC236}">
                <a16:creationId xmlns:a16="http://schemas.microsoft.com/office/drawing/2014/main" id="{F7166AA6-F9DD-49CD-9255-4F0DDC724149}"/>
              </a:ext>
            </a:extLst>
          </p:cNvPr>
          <p:cNvSpPr txBox="1">
            <a:spLocks/>
          </p:cNvSpPr>
          <p:nvPr/>
        </p:nvSpPr>
        <p:spPr>
          <a:xfrm>
            <a:off x="8936242" y="2262206"/>
            <a:ext cx="1531716" cy="90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latin typeface="Arial" panose="020B0604020202020204" pitchFamily="34" charset="0"/>
                <a:cs typeface="Arial" panose="020B0604020202020204" pitchFamily="34" charset="0"/>
              </a:rPr>
              <a:t>Prof Paul Hwang           </a:t>
            </a:r>
            <a:r>
              <a:rPr lang="en-GB" sz="1200" dirty="0">
                <a:latin typeface="Arial" panose="020B0604020202020204" pitchFamily="34" charset="0"/>
                <a:cs typeface="Arial" panose="020B0604020202020204" pitchFamily="34" charset="0"/>
              </a:rPr>
              <a:t>Senior Investigator, NIH, USA.                LFS  and metabolism expert</a:t>
            </a:r>
          </a:p>
        </p:txBody>
      </p:sp>
      <p:sp>
        <p:nvSpPr>
          <p:cNvPr id="58" name="TextBox 57">
            <a:extLst>
              <a:ext uri="{FF2B5EF4-FFF2-40B4-BE49-F238E27FC236}">
                <a16:creationId xmlns:a16="http://schemas.microsoft.com/office/drawing/2014/main" id="{194CBC8E-CA53-4C70-824C-E5B17950B670}"/>
              </a:ext>
            </a:extLst>
          </p:cNvPr>
          <p:cNvSpPr txBox="1"/>
          <p:nvPr/>
        </p:nvSpPr>
        <p:spPr>
          <a:xfrm>
            <a:off x="7402880" y="318539"/>
            <a:ext cx="485531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International Collaborators</a:t>
            </a:r>
          </a:p>
        </p:txBody>
      </p:sp>
      <p:pic>
        <p:nvPicPr>
          <p:cNvPr id="1038" name="Picture 14" descr="https://dceg.cancer.gov/sites/g/files/xnrzdm236/files/styles/cgov_article/public/cgov_image/media_image/2019-07/payal-khincha-bio-pic.jpg?h=a460f65d&amp;itok=KHBHUzDa">
            <a:extLst>
              <a:ext uri="{FF2B5EF4-FFF2-40B4-BE49-F238E27FC236}">
                <a16:creationId xmlns:a16="http://schemas.microsoft.com/office/drawing/2014/main" id="{2951606F-2750-4D7A-9D3B-6F0888656E1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0332" r="4193" b="33865"/>
          <a:stretch/>
        </p:blipFill>
        <p:spPr bwMode="auto">
          <a:xfrm>
            <a:off x="7385580" y="3509147"/>
            <a:ext cx="1174270" cy="1135063"/>
          </a:xfrm>
          <a:prstGeom prst="rect">
            <a:avLst/>
          </a:prstGeom>
          <a:noFill/>
          <a:extLst>
            <a:ext uri="{909E8E84-426E-40DD-AFC4-6F175D3DCCD1}">
              <a14:hiddenFill xmlns:a14="http://schemas.microsoft.com/office/drawing/2010/main">
                <a:solidFill>
                  <a:srgbClr val="FFFFFF"/>
                </a:solidFill>
              </a14:hiddenFill>
            </a:ext>
          </a:extLst>
        </p:spPr>
      </p:pic>
      <p:sp>
        <p:nvSpPr>
          <p:cNvPr id="60" name="Content Placeholder 2">
            <a:extLst>
              <a:ext uri="{FF2B5EF4-FFF2-40B4-BE49-F238E27FC236}">
                <a16:creationId xmlns:a16="http://schemas.microsoft.com/office/drawing/2014/main" id="{D3C76C83-7FED-4EA2-8A1D-366EA6A489B0}"/>
              </a:ext>
            </a:extLst>
          </p:cNvPr>
          <p:cNvSpPr txBox="1">
            <a:spLocks/>
          </p:cNvSpPr>
          <p:nvPr/>
        </p:nvSpPr>
        <p:spPr>
          <a:xfrm>
            <a:off x="8870101" y="3581957"/>
            <a:ext cx="1531716" cy="90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latin typeface="Arial" panose="020B0604020202020204" pitchFamily="34" charset="0"/>
                <a:cs typeface="Arial" panose="020B0604020202020204" pitchFamily="34" charset="0"/>
              </a:rPr>
              <a:t>Dr Payal Khincha  </a:t>
            </a:r>
            <a:r>
              <a:rPr lang="en-GB" sz="1200" dirty="0">
                <a:latin typeface="Arial" panose="020B0604020202020204" pitchFamily="34" charset="0"/>
                <a:cs typeface="Arial" panose="020B0604020202020204" pitchFamily="34" charset="0"/>
              </a:rPr>
              <a:t>Clinical Geneticist, NCI, USA</a:t>
            </a:r>
          </a:p>
          <a:p>
            <a:pPr marL="0" indent="0" algn="ctr">
              <a:buNone/>
            </a:pPr>
            <a:r>
              <a:rPr lang="en-GB" sz="1200" dirty="0">
                <a:latin typeface="Arial" panose="020B0604020202020204" pitchFamily="34" charset="0"/>
                <a:cs typeface="Arial" panose="020B0604020202020204" pitchFamily="34" charset="0"/>
              </a:rPr>
              <a:t>Designed the US study</a:t>
            </a:r>
          </a:p>
        </p:txBody>
      </p:sp>
      <p:pic>
        <p:nvPicPr>
          <p:cNvPr id="1040" name="Picture 16" descr="Elizabeth Sam - property and housing litigation - paralegal">
            <a:extLst>
              <a:ext uri="{FF2B5EF4-FFF2-40B4-BE49-F238E27FC236}">
                <a16:creationId xmlns:a16="http://schemas.microsoft.com/office/drawing/2014/main" id="{D083B0CB-D69D-4193-AED4-53C0C26B059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213" r="16430"/>
          <a:stretch/>
        </p:blipFill>
        <p:spPr bwMode="auto">
          <a:xfrm>
            <a:off x="7397643" y="5241180"/>
            <a:ext cx="1200360" cy="131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7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C3EF-5461-4A47-BD96-C534235D52E0}"/>
              </a:ext>
            </a:extLst>
          </p:cNvPr>
          <p:cNvSpPr>
            <a:spLocks noGrp="1"/>
          </p:cNvSpPr>
          <p:nvPr>
            <p:ph type="title"/>
          </p:nvPr>
        </p:nvSpPr>
        <p:spPr>
          <a:xfrm>
            <a:off x="667719" y="129691"/>
            <a:ext cx="10515600" cy="1325563"/>
          </a:xfrm>
        </p:spPr>
        <p:txBody>
          <a:bodyPr>
            <a:normAutofit/>
          </a:bodyPr>
          <a:lstStyle/>
          <a:p>
            <a:r>
              <a:rPr lang="en-GB" sz="3200" b="1" dirty="0">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71314B6C-3BF4-40FF-894C-8BB2B0EACFE4}"/>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Li-Fraumeni syndrome (LFS) is a rare inherited cancer predisposition syndrome</a:t>
            </a:r>
          </a:p>
          <a:p>
            <a:r>
              <a:rPr lang="en-US" sz="2400" dirty="0">
                <a:latin typeface="Arial" panose="020B0604020202020204" pitchFamily="34" charset="0"/>
                <a:cs typeface="Arial" panose="020B0604020202020204" pitchFamily="34" charset="0"/>
              </a:rPr>
              <a:t>It affects between </a:t>
            </a:r>
            <a:r>
              <a:rPr lang="en-GB" sz="2400" dirty="0">
                <a:latin typeface="Arial" panose="020B0604020202020204" pitchFamily="34" charset="0"/>
                <a:cs typeface="Arial" panose="020B0604020202020204" pitchFamily="34" charset="0"/>
              </a:rPr>
              <a:t>1/5000 to 1/20000 people, in UK approximately </a:t>
            </a:r>
            <a:r>
              <a:rPr lang="en-US" sz="2400" dirty="0">
                <a:latin typeface="Arial" panose="020B0604020202020204" pitchFamily="34" charset="0"/>
                <a:cs typeface="Arial" panose="020B0604020202020204" pitchFamily="34" charset="0"/>
              </a:rPr>
              <a:t>5,500 although only 500 have been diagnosed with it</a:t>
            </a:r>
          </a:p>
          <a:p>
            <a:r>
              <a:rPr lang="en-US" sz="2400" dirty="0">
                <a:latin typeface="Arial" panose="020B0604020202020204" pitchFamily="34" charset="0"/>
                <a:cs typeface="Arial" panose="020B0604020202020204" pitchFamily="34" charset="0"/>
              </a:rPr>
              <a:t>LFS is caused by germline pathogenic variants in </a:t>
            </a:r>
            <a:r>
              <a:rPr lang="en-US" sz="2400" i="1" dirty="0">
                <a:latin typeface="Arial" panose="020B0604020202020204" pitchFamily="34" charset="0"/>
                <a:cs typeface="Arial" panose="020B0604020202020204" pitchFamily="34" charset="0"/>
              </a:rPr>
              <a:t>TP53, </a:t>
            </a:r>
            <a:r>
              <a:rPr lang="en-US" sz="2400" dirty="0">
                <a:latin typeface="Arial" panose="020B0604020202020204" pitchFamily="34" charset="0"/>
                <a:cs typeface="Arial" panose="020B0604020202020204" pitchFamily="34" charset="0"/>
              </a:rPr>
              <a:t>a tumor suppressor gene. </a:t>
            </a:r>
          </a:p>
          <a:p>
            <a:r>
              <a:rPr lang="en-US" sz="2400" dirty="0">
                <a:latin typeface="Arial" panose="020B0604020202020204" pitchFamily="34" charset="0"/>
                <a:cs typeface="Arial" panose="020B0604020202020204" pitchFamily="34" charset="0"/>
              </a:rPr>
              <a:t>Lifetime risk of cancer =90% by age 60 years. </a:t>
            </a:r>
          </a:p>
          <a:p>
            <a:r>
              <a:rPr lang="en-US" sz="2400" dirty="0">
                <a:latin typeface="Arial" panose="020B0604020202020204" pitchFamily="34" charset="0"/>
                <a:cs typeface="Arial" panose="020B0604020202020204" pitchFamily="34" charset="0"/>
              </a:rPr>
              <a:t>Half of women with LFS will develop a cancer by age 31 years and half of men by age 46 years.</a:t>
            </a:r>
          </a:p>
          <a:p>
            <a:r>
              <a:rPr lang="en-US" sz="2400" dirty="0">
                <a:latin typeface="Arial" panose="020B0604020202020204" pitchFamily="34" charset="0"/>
                <a:cs typeface="Arial" panose="020B0604020202020204" pitchFamily="34" charset="0"/>
              </a:rPr>
              <a:t>Typical “core” cancer types include: bone and soft-tissue sarcomas, pre-menopausal breast cancer, brain tumors and adrenocortical carcinomas. </a:t>
            </a:r>
          </a:p>
          <a:p>
            <a:r>
              <a:rPr lang="en-US" sz="2400" dirty="0">
                <a:latin typeface="Arial" panose="020B0604020202020204" pitchFamily="34" charset="0"/>
                <a:cs typeface="Arial" panose="020B0604020202020204" pitchFamily="34" charset="0"/>
              </a:rPr>
              <a:t>While cancer surveillance has been shown to be successful in early detection of cancers in LFS, cancer prevention in individuals with LFS has thus far been unexplored.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050C87-3BDE-484F-83D0-3205069979A9}"/>
              </a:ext>
            </a:extLst>
          </p:cNvPr>
          <p:cNvSpPr>
            <a:spLocks noGrp="1"/>
          </p:cNvSpPr>
          <p:nvPr>
            <p:ph type="sldNum" sz="quarter" idx="12"/>
          </p:nvPr>
        </p:nvSpPr>
        <p:spPr/>
        <p:txBody>
          <a:bodyPr/>
          <a:lstStyle/>
          <a:p>
            <a:fld id="{2CD6764E-73D6-7044-9DC9-72ACDA3F174E}" type="slidenum">
              <a:rPr lang="en-US" smtClean="0"/>
              <a:t>3</a:t>
            </a:fld>
            <a:endParaRPr lang="en-US"/>
          </a:p>
        </p:txBody>
      </p:sp>
      <p:cxnSp>
        <p:nvCxnSpPr>
          <p:cNvPr id="5" name="Straight Connector 4">
            <a:extLst>
              <a:ext uri="{FF2B5EF4-FFF2-40B4-BE49-F238E27FC236}">
                <a16:creationId xmlns:a16="http://schemas.microsoft.com/office/drawing/2014/main" id="{FD7C6A82-A2C7-4004-9496-58529871CF71}"/>
              </a:ext>
            </a:extLst>
          </p:cNvPr>
          <p:cNvCxnSpPr/>
          <p:nvPr/>
        </p:nvCxnSpPr>
        <p:spPr>
          <a:xfrm>
            <a:off x="0" y="125963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7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A31F-DEF5-424D-8CD3-7153F6D751CD}"/>
              </a:ext>
            </a:extLst>
          </p:cNvPr>
          <p:cNvSpPr>
            <a:spLocks noGrp="1"/>
          </p:cNvSpPr>
          <p:nvPr>
            <p:ph type="title"/>
          </p:nvPr>
        </p:nvSpPr>
        <p:spPr>
          <a:xfrm>
            <a:off x="468474" y="-35120"/>
            <a:ext cx="10515600" cy="1325563"/>
          </a:xfrm>
        </p:spPr>
        <p:txBody>
          <a:bodyPr>
            <a:normAutofit/>
          </a:bodyPr>
          <a:lstStyle/>
          <a:p>
            <a:r>
              <a:rPr lang="en-GB" sz="3200" b="1" dirty="0">
                <a:latin typeface="Arial" panose="020B0604020202020204" pitchFamily="34" charset="0"/>
                <a:cs typeface="Arial" panose="020B0604020202020204" pitchFamily="34" charset="0"/>
              </a:rPr>
              <a:t>What makes a clinical diagnosis of LFS?</a:t>
            </a:r>
          </a:p>
        </p:txBody>
      </p:sp>
      <p:sp>
        <p:nvSpPr>
          <p:cNvPr id="4" name="Slide Number Placeholder 3">
            <a:extLst>
              <a:ext uri="{FF2B5EF4-FFF2-40B4-BE49-F238E27FC236}">
                <a16:creationId xmlns:a16="http://schemas.microsoft.com/office/drawing/2014/main" id="{C3EB2DDF-1ACB-44B2-98A9-9CC233AE1579}"/>
              </a:ext>
            </a:extLst>
          </p:cNvPr>
          <p:cNvSpPr>
            <a:spLocks noGrp="1"/>
          </p:cNvSpPr>
          <p:nvPr>
            <p:ph type="sldNum" sz="quarter" idx="12"/>
          </p:nvPr>
        </p:nvSpPr>
        <p:spPr/>
        <p:txBody>
          <a:bodyPr/>
          <a:lstStyle/>
          <a:p>
            <a:fld id="{2CD6764E-73D6-7044-9DC9-72ACDA3F174E}" type="slidenum">
              <a:rPr lang="en-US" smtClean="0"/>
              <a:t>4</a:t>
            </a:fld>
            <a:endParaRPr lang="en-US"/>
          </a:p>
        </p:txBody>
      </p:sp>
      <p:sp>
        <p:nvSpPr>
          <p:cNvPr id="5" name="TextBox 4">
            <a:extLst>
              <a:ext uri="{FF2B5EF4-FFF2-40B4-BE49-F238E27FC236}">
                <a16:creationId xmlns:a16="http://schemas.microsoft.com/office/drawing/2014/main" id="{02FC3ADE-1F6F-4254-B39B-5F133E47495D}"/>
              </a:ext>
            </a:extLst>
          </p:cNvPr>
          <p:cNvSpPr txBox="1"/>
          <p:nvPr/>
        </p:nvSpPr>
        <p:spPr>
          <a:xfrm>
            <a:off x="416961" y="1435207"/>
            <a:ext cx="4185862" cy="2308324"/>
          </a:xfrm>
          <a:prstGeom prst="rect">
            <a:avLst/>
          </a:prstGeom>
          <a:noFill/>
          <a:ln>
            <a:solidFill>
              <a:schemeClr val="accent1"/>
            </a:solidFill>
          </a:ln>
        </p:spPr>
        <p:txBody>
          <a:bodyPr wrap="square" rtlCol="0">
            <a:spAutoFit/>
          </a:bodyPr>
          <a:lstStyle/>
          <a:p>
            <a:pPr algn="ctr"/>
            <a:r>
              <a:rPr lang="en-GB" b="1" dirty="0"/>
              <a:t>Classic LFS</a:t>
            </a:r>
          </a:p>
          <a:p>
            <a:r>
              <a:rPr lang="en-GB" dirty="0"/>
              <a:t>All the following:</a:t>
            </a:r>
            <a:br>
              <a:rPr lang="en-GB" dirty="0"/>
            </a:br>
            <a:r>
              <a:rPr lang="en-GB" dirty="0"/>
              <a:t>• A sarcoma diagnosed before age 45</a:t>
            </a:r>
          </a:p>
          <a:p>
            <a:r>
              <a:rPr lang="en-GB" dirty="0"/>
              <a:t>• A first-degree relative with any cancer before age 45</a:t>
            </a:r>
          </a:p>
          <a:p>
            <a:r>
              <a:rPr lang="en-GB" dirty="0"/>
              <a:t>• A first-degree relative or second-degree relative with any cancer before age 45 or a sarcoma at any age</a:t>
            </a:r>
          </a:p>
        </p:txBody>
      </p:sp>
      <p:sp>
        <p:nvSpPr>
          <p:cNvPr id="6" name="TextBox 5">
            <a:extLst>
              <a:ext uri="{FF2B5EF4-FFF2-40B4-BE49-F238E27FC236}">
                <a16:creationId xmlns:a16="http://schemas.microsoft.com/office/drawing/2014/main" id="{E1BC062B-FDC2-48A2-90AE-1EB160458FF0}"/>
              </a:ext>
            </a:extLst>
          </p:cNvPr>
          <p:cNvSpPr txBox="1"/>
          <p:nvPr/>
        </p:nvSpPr>
        <p:spPr>
          <a:xfrm>
            <a:off x="4909131" y="1234328"/>
            <a:ext cx="6814395" cy="5355312"/>
          </a:xfrm>
          <a:prstGeom prst="rect">
            <a:avLst/>
          </a:prstGeom>
          <a:noFill/>
          <a:ln>
            <a:solidFill>
              <a:schemeClr val="accent1"/>
            </a:solidFill>
          </a:ln>
        </p:spPr>
        <p:txBody>
          <a:bodyPr wrap="square" rtlCol="0">
            <a:spAutoFit/>
          </a:bodyPr>
          <a:lstStyle/>
          <a:p>
            <a:pPr algn="ctr"/>
            <a:r>
              <a:rPr lang="en-GB" b="1" dirty="0" err="1"/>
              <a:t>Chompret</a:t>
            </a:r>
            <a:r>
              <a:rPr lang="en-GB" b="1" dirty="0"/>
              <a:t> Criteria Syndrome:</a:t>
            </a:r>
          </a:p>
          <a:p>
            <a:r>
              <a:rPr lang="en-GB" dirty="0"/>
              <a:t>A diagnosis of LFS and </a:t>
            </a:r>
            <a:r>
              <a:rPr lang="en-GB" dirty="0">
                <a:solidFill>
                  <a:srgbClr val="FF0000"/>
                </a:solidFill>
              </a:rPr>
              <a:t>performing </a:t>
            </a:r>
            <a:r>
              <a:rPr lang="en-GB" i="1" dirty="0">
                <a:solidFill>
                  <a:srgbClr val="FF0000"/>
                </a:solidFill>
              </a:rPr>
              <a:t>TP53</a:t>
            </a:r>
            <a:r>
              <a:rPr lang="en-GB" dirty="0">
                <a:solidFill>
                  <a:srgbClr val="FF0000"/>
                </a:solidFill>
              </a:rPr>
              <a:t> gene mutation testing is considered </a:t>
            </a:r>
            <a:r>
              <a:rPr lang="en-GB" dirty="0"/>
              <a:t>for anyone with a personal and family history that meets 1 of the following 3 criteria:</a:t>
            </a:r>
          </a:p>
          <a:p>
            <a:r>
              <a:rPr lang="en-GB" b="1" dirty="0"/>
              <a:t>Criterion 1</a:t>
            </a:r>
          </a:p>
          <a:p>
            <a:r>
              <a:rPr lang="en-GB" dirty="0"/>
              <a:t>• An LFS tumour before the age of 46: soft-tissue sarcoma, osteosarcoma, pre-menopausal breast cancer, brain tumour, adreno-cortical carcinoma, leukaemia, or lung cancer, </a:t>
            </a:r>
            <a:r>
              <a:rPr lang="en-GB" b="1" dirty="0"/>
              <a:t>and</a:t>
            </a:r>
            <a:endParaRPr lang="en-GB" dirty="0"/>
          </a:p>
          <a:p>
            <a:r>
              <a:rPr lang="en-GB" dirty="0"/>
              <a:t>• At least 1 first-degree or second-degree family member with an LFS-related tumour (except breast cancer if the individual has breast cancer before the age of 56) or with multiple tumours</a:t>
            </a:r>
          </a:p>
          <a:p>
            <a:r>
              <a:rPr lang="en-GB" b="1" dirty="0"/>
              <a:t>Criterion 2</a:t>
            </a:r>
          </a:p>
          <a:p>
            <a:r>
              <a:rPr lang="en-GB" dirty="0"/>
              <a:t>• A person with multiple tumours, except multiple breast tumours, 2 of which belonging to the LFS tumour spectrum and the first of which occurred before age 46</a:t>
            </a:r>
          </a:p>
          <a:p>
            <a:r>
              <a:rPr lang="en-GB" b="1" dirty="0"/>
              <a:t>Criterion 3</a:t>
            </a:r>
          </a:p>
          <a:p>
            <a:r>
              <a:rPr lang="en-GB" dirty="0"/>
              <a:t>• A person who is diagnosed with adrenocortical carcinoma or a tumour in the choroid plexus regardless of family history.</a:t>
            </a:r>
          </a:p>
          <a:p>
            <a:endParaRPr lang="en-GB" dirty="0"/>
          </a:p>
        </p:txBody>
      </p:sp>
      <p:sp>
        <p:nvSpPr>
          <p:cNvPr id="3" name="Content Placeholder 2">
            <a:extLst>
              <a:ext uri="{FF2B5EF4-FFF2-40B4-BE49-F238E27FC236}">
                <a16:creationId xmlns:a16="http://schemas.microsoft.com/office/drawing/2014/main" id="{186A9A5F-3592-4EA1-9F77-27BD5A3B8253}"/>
              </a:ext>
            </a:extLst>
          </p:cNvPr>
          <p:cNvSpPr>
            <a:spLocks noGrp="1"/>
          </p:cNvSpPr>
          <p:nvPr>
            <p:ph idx="1"/>
          </p:nvPr>
        </p:nvSpPr>
        <p:spPr>
          <a:xfrm>
            <a:off x="725185" y="1467617"/>
            <a:ext cx="6814395" cy="4654214"/>
          </a:xfrm>
          <a:solidFill>
            <a:schemeClr val="bg1"/>
          </a:solidFill>
          <a:ln>
            <a:solidFill>
              <a:schemeClr val="accent1"/>
            </a:solidFill>
          </a:ln>
        </p:spPr>
        <p:txBody>
          <a:bodyPr>
            <a:noAutofit/>
          </a:bodyPr>
          <a:lstStyle/>
          <a:p>
            <a:pPr marL="0" indent="0">
              <a:buNone/>
            </a:pPr>
            <a:r>
              <a:rPr lang="en-GB" sz="1800" b="1" dirty="0"/>
              <a:t>Li-Fraumeni-Like Syndrome (LFL)</a:t>
            </a:r>
            <a:r>
              <a:rPr lang="en-GB" sz="1800" dirty="0"/>
              <a:t> is another, similar set of criteria for affected families who do not meet Classic criteria. There are 2 suggested definitions for LFL:</a:t>
            </a:r>
          </a:p>
          <a:p>
            <a:pPr marL="0" indent="0">
              <a:buNone/>
            </a:pPr>
            <a:r>
              <a:rPr lang="en-GB" sz="1800" b="1" dirty="0"/>
              <a:t>LFL Definition 1, called the Birch definition:</a:t>
            </a:r>
          </a:p>
          <a:p>
            <a:pPr marL="0" indent="0">
              <a:buNone/>
            </a:pPr>
            <a:r>
              <a:rPr lang="en-GB" sz="1800" dirty="0"/>
              <a:t>A person diagnosed with any childhood cancer, sarcoma, brain tumour, or adrenocortical tumour before age 45 </a:t>
            </a:r>
            <a:r>
              <a:rPr lang="en-GB" sz="1800" b="1" dirty="0"/>
              <a:t>and </a:t>
            </a:r>
            <a:r>
              <a:rPr lang="en-GB" sz="1800" dirty="0"/>
              <a:t>A first-degree or second-degree relative diagnosed with a typical LFS cancer, such as sarcoma, breast cancer, brain cancer, adrenocortical tumour, or leukaemia, at any age </a:t>
            </a:r>
            <a:r>
              <a:rPr lang="en-GB" sz="1800" b="1" dirty="0"/>
              <a:t>and </a:t>
            </a:r>
            <a:r>
              <a:rPr lang="en-GB" sz="1800" dirty="0"/>
              <a:t>a first-degree or second-degree relative diagnosed with any cancer before age 60</a:t>
            </a:r>
          </a:p>
          <a:p>
            <a:pPr marL="0" indent="0">
              <a:buNone/>
            </a:pPr>
            <a:r>
              <a:rPr lang="en-GB" sz="1800" b="1" dirty="0"/>
              <a:t>LFL Definition 2, called the </a:t>
            </a:r>
            <a:r>
              <a:rPr lang="en-GB" sz="1800" b="1" dirty="0" err="1"/>
              <a:t>Eeles</a:t>
            </a:r>
            <a:r>
              <a:rPr lang="en-GB" sz="1800" b="1" dirty="0"/>
              <a:t>’ definition:</a:t>
            </a:r>
          </a:p>
          <a:p>
            <a:pPr marL="0" indent="0">
              <a:buNone/>
            </a:pPr>
            <a:r>
              <a:rPr lang="en-GB" sz="1800" dirty="0"/>
              <a:t>2 first-degree or second-degree relatives diagnosed with a typical LFS cancer, such as sarcoma, breast cancer, brain cancer, adrenal cortical tumour, or leukaemia, at any age</a:t>
            </a:r>
          </a:p>
          <a:p>
            <a:endParaRPr lang="en-GB" sz="1800" dirty="0"/>
          </a:p>
        </p:txBody>
      </p:sp>
    </p:spTree>
    <p:extLst>
      <p:ext uri="{BB962C8B-B14F-4D97-AF65-F5344CB8AC3E}">
        <p14:creationId xmlns:p14="http://schemas.microsoft.com/office/powerpoint/2010/main" val="402509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49B9E4-EDA6-4073-87AB-412E9C476DE0}"/>
              </a:ext>
            </a:extLst>
          </p:cNvPr>
          <p:cNvSpPr>
            <a:spLocks noGrp="1"/>
          </p:cNvSpPr>
          <p:nvPr>
            <p:ph type="sldNum" sz="quarter" idx="12"/>
          </p:nvPr>
        </p:nvSpPr>
        <p:spPr/>
        <p:txBody>
          <a:bodyPr/>
          <a:lstStyle/>
          <a:p>
            <a:fld id="{2CD6764E-73D6-7044-9DC9-72ACDA3F174E}" type="slidenum">
              <a:rPr lang="en-US" smtClean="0"/>
              <a:t>5</a:t>
            </a:fld>
            <a:endParaRPr lang="en-US"/>
          </a:p>
        </p:txBody>
      </p:sp>
      <p:pic>
        <p:nvPicPr>
          <p:cNvPr id="5" name="Picture 4">
            <a:extLst>
              <a:ext uri="{FF2B5EF4-FFF2-40B4-BE49-F238E27FC236}">
                <a16:creationId xmlns:a16="http://schemas.microsoft.com/office/drawing/2014/main" id="{81608F38-63D6-457C-BFB2-D86652E0CDB9}"/>
              </a:ext>
            </a:extLst>
          </p:cNvPr>
          <p:cNvPicPr>
            <a:picLocks noChangeAspect="1"/>
          </p:cNvPicPr>
          <p:nvPr/>
        </p:nvPicPr>
        <p:blipFill rotWithShape="1">
          <a:blip r:embed="rId2"/>
          <a:srcRect t="9931" r="48511" b="71076"/>
          <a:stretch/>
        </p:blipFill>
        <p:spPr>
          <a:xfrm>
            <a:off x="2517168" y="388143"/>
            <a:ext cx="6277510" cy="1302545"/>
          </a:xfrm>
          <a:prstGeom prst="rect">
            <a:avLst/>
          </a:prstGeom>
        </p:spPr>
      </p:pic>
      <p:sp>
        <p:nvSpPr>
          <p:cNvPr id="6" name="Right Brace 5">
            <a:extLst>
              <a:ext uri="{FF2B5EF4-FFF2-40B4-BE49-F238E27FC236}">
                <a16:creationId xmlns:a16="http://schemas.microsoft.com/office/drawing/2014/main" id="{37AC855A-0043-4D7C-9D89-D1EC80DE69FD}"/>
              </a:ext>
            </a:extLst>
          </p:cNvPr>
          <p:cNvSpPr/>
          <p:nvPr/>
        </p:nvSpPr>
        <p:spPr>
          <a:xfrm rot="5400000">
            <a:off x="5204291" y="842727"/>
            <a:ext cx="325351" cy="14580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D88EA10-28FD-44C2-A12B-D10BBA8A9AC0}"/>
              </a:ext>
            </a:extLst>
          </p:cNvPr>
          <p:cNvSpPr txBox="1"/>
          <p:nvPr/>
        </p:nvSpPr>
        <p:spPr>
          <a:xfrm>
            <a:off x="2095928" y="2066040"/>
            <a:ext cx="6277510" cy="1200329"/>
          </a:xfrm>
          <a:prstGeom prst="rect">
            <a:avLst/>
          </a:prstGeom>
          <a:noFill/>
        </p:spPr>
        <p:txBody>
          <a:bodyPr wrap="square" rtlCol="0">
            <a:spAutoFit/>
          </a:bodyPr>
          <a:lstStyle/>
          <a:p>
            <a:pPr algn="ctr"/>
            <a:r>
              <a:rPr lang="en-GB" dirty="0"/>
              <a:t>Majority of pathogenic mutations are missense mutations in exons 5-8 – DNA binding region</a:t>
            </a:r>
          </a:p>
          <a:p>
            <a:pPr algn="ctr"/>
            <a:endParaRPr lang="en-GB" dirty="0"/>
          </a:p>
          <a:p>
            <a:pPr algn="ctr"/>
            <a:endParaRPr lang="en-GB" dirty="0"/>
          </a:p>
        </p:txBody>
      </p:sp>
      <p:sp>
        <p:nvSpPr>
          <p:cNvPr id="9" name="TextBox 8">
            <a:extLst>
              <a:ext uri="{FF2B5EF4-FFF2-40B4-BE49-F238E27FC236}">
                <a16:creationId xmlns:a16="http://schemas.microsoft.com/office/drawing/2014/main" id="{C40AA485-05CA-49B0-8019-B00D09881E23}"/>
              </a:ext>
            </a:extLst>
          </p:cNvPr>
          <p:cNvSpPr txBox="1"/>
          <p:nvPr/>
        </p:nvSpPr>
        <p:spPr>
          <a:xfrm>
            <a:off x="277401" y="256854"/>
            <a:ext cx="2373331" cy="1077218"/>
          </a:xfrm>
          <a:prstGeom prst="rect">
            <a:avLst/>
          </a:prstGeom>
          <a:noFill/>
        </p:spPr>
        <p:txBody>
          <a:bodyPr wrap="square" rtlCol="0">
            <a:spAutoFit/>
          </a:bodyPr>
          <a:lstStyle/>
          <a:p>
            <a:r>
              <a:rPr lang="en-GB" sz="3200" b="1" dirty="0"/>
              <a:t>Tp53 </a:t>
            </a:r>
          </a:p>
          <a:p>
            <a:r>
              <a:rPr lang="en-GB" sz="3200" b="1" dirty="0"/>
              <a:t>(</a:t>
            </a:r>
            <a:r>
              <a:rPr lang="en-GB" sz="3200" b="1" dirty="0" err="1"/>
              <a:t>chrom</a:t>
            </a:r>
            <a:r>
              <a:rPr lang="en-GB" sz="3200" b="1" dirty="0"/>
              <a:t> 17p)</a:t>
            </a:r>
          </a:p>
        </p:txBody>
      </p:sp>
      <p:sp>
        <p:nvSpPr>
          <p:cNvPr id="7" name="TextBox 6">
            <a:extLst>
              <a:ext uri="{FF2B5EF4-FFF2-40B4-BE49-F238E27FC236}">
                <a16:creationId xmlns:a16="http://schemas.microsoft.com/office/drawing/2014/main" id="{72DA323D-71BE-445E-97F6-BC1FE1E62DC2}"/>
              </a:ext>
            </a:extLst>
          </p:cNvPr>
          <p:cNvSpPr txBox="1"/>
          <p:nvPr/>
        </p:nvSpPr>
        <p:spPr>
          <a:xfrm>
            <a:off x="4637933" y="3429000"/>
            <a:ext cx="2276575" cy="646331"/>
          </a:xfrm>
          <a:prstGeom prst="rect">
            <a:avLst/>
          </a:prstGeom>
          <a:noFill/>
          <a:ln>
            <a:solidFill>
              <a:srgbClr val="0070C0"/>
            </a:solidFill>
          </a:ln>
        </p:spPr>
        <p:txBody>
          <a:bodyPr wrap="square" rtlCol="0">
            <a:spAutoFit/>
          </a:bodyPr>
          <a:lstStyle/>
          <a:p>
            <a:pPr algn="ctr"/>
            <a:r>
              <a:rPr lang="en-GB" dirty="0"/>
              <a:t>P53 responds to genomic instability by:</a:t>
            </a:r>
          </a:p>
        </p:txBody>
      </p:sp>
      <p:cxnSp>
        <p:nvCxnSpPr>
          <p:cNvPr id="11" name="Straight Arrow Connector 10">
            <a:extLst>
              <a:ext uri="{FF2B5EF4-FFF2-40B4-BE49-F238E27FC236}">
                <a16:creationId xmlns:a16="http://schemas.microsoft.com/office/drawing/2014/main" id="{A32A4C04-4BD8-443B-86BF-DF4E26EB539C}"/>
              </a:ext>
            </a:extLst>
          </p:cNvPr>
          <p:cNvCxnSpPr>
            <a:cxnSpLocks/>
          </p:cNvCxnSpPr>
          <p:nvPr/>
        </p:nvCxnSpPr>
        <p:spPr>
          <a:xfrm flipH="1">
            <a:off x="3327762" y="3709540"/>
            <a:ext cx="1310172" cy="491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B5DA94-ED6B-4C49-9D7C-901D7EACA16F}"/>
              </a:ext>
            </a:extLst>
          </p:cNvPr>
          <p:cNvSpPr txBox="1"/>
          <p:nvPr/>
        </p:nvSpPr>
        <p:spPr>
          <a:xfrm>
            <a:off x="1051187" y="4134290"/>
            <a:ext cx="2276575" cy="646331"/>
          </a:xfrm>
          <a:prstGeom prst="rect">
            <a:avLst/>
          </a:prstGeom>
          <a:noFill/>
          <a:ln>
            <a:solidFill>
              <a:srgbClr val="0070C0"/>
            </a:solidFill>
          </a:ln>
        </p:spPr>
        <p:txBody>
          <a:bodyPr wrap="square" rtlCol="0">
            <a:spAutoFit/>
          </a:bodyPr>
          <a:lstStyle/>
          <a:p>
            <a:pPr algn="ctr"/>
            <a:r>
              <a:rPr lang="en-GB" dirty="0"/>
              <a:t>Inducing cell cycle arrest</a:t>
            </a:r>
          </a:p>
        </p:txBody>
      </p:sp>
      <p:cxnSp>
        <p:nvCxnSpPr>
          <p:cNvPr id="13" name="Straight Arrow Connector 12">
            <a:extLst>
              <a:ext uri="{FF2B5EF4-FFF2-40B4-BE49-F238E27FC236}">
                <a16:creationId xmlns:a16="http://schemas.microsoft.com/office/drawing/2014/main" id="{D68573D3-1BF0-4446-9055-60AC8195FC94}"/>
              </a:ext>
            </a:extLst>
          </p:cNvPr>
          <p:cNvCxnSpPr>
            <a:cxnSpLocks/>
          </p:cNvCxnSpPr>
          <p:nvPr/>
        </p:nvCxnSpPr>
        <p:spPr>
          <a:xfrm flipH="1">
            <a:off x="4051661" y="4083612"/>
            <a:ext cx="592901" cy="93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88FC5D-7D0E-417B-B4F7-026584819BE8}"/>
              </a:ext>
            </a:extLst>
          </p:cNvPr>
          <p:cNvSpPr txBox="1"/>
          <p:nvPr/>
        </p:nvSpPr>
        <p:spPr>
          <a:xfrm>
            <a:off x="2527127" y="5096821"/>
            <a:ext cx="2276575" cy="369332"/>
          </a:xfrm>
          <a:prstGeom prst="rect">
            <a:avLst/>
          </a:prstGeom>
          <a:noFill/>
          <a:ln>
            <a:solidFill>
              <a:srgbClr val="0070C0"/>
            </a:solidFill>
          </a:ln>
        </p:spPr>
        <p:txBody>
          <a:bodyPr wrap="square" rtlCol="0">
            <a:spAutoFit/>
          </a:bodyPr>
          <a:lstStyle/>
          <a:p>
            <a:pPr algn="ctr"/>
            <a:r>
              <a:rPr lang="en-GB" dirty="0"/>
              <a:t>Inducing cell death</a:t>
            </a:r>
          </a:p>
        </p:txBody>
      </p:sp>
      <p:sp>
        <p:nvSpPr>
          <p:cNvPr id="17" name="TextBox 16">
            <a:extLst>
              <a:ext uri="{FF2B5EF4-FFF2-40B4-BE49-F238E27FC236}">
                <a16:creationId xmlns:a16="http://schemas.microsoft.com/office/drawing/2014/main" id="{CB3E884E-B88A-4EC5-A59A-7D1FDF61B0F9}"/>
              </a:ext>
            </a:extLst>
          </p:cNvPr>
          <p:cNvSpPr txBox="1"/>
          <p:nvPr/>
        </p:nvSpPr>
        <p:spPr>
          <a:xfrm>
            <a:off x="5111725" y="5122001"/>
            <a:ext cx="2276575" cy="369332"/>
          </a:xfrm>
          <a:prstGeom prst="rect">
            <a:avLst/>
          </a:prstGeom>
          <a:noFill/>
          <a:ln>
            <a:solidFill>
              <a:srgbClr val="0070C0"/>
            </a:solidFill>
          </a:ln>
        </p:spPr>
        <p:txBody>
          <a:bodyPr wrap="square" rtlCol="0">
            <a:spAutoFit/>
          </a:bodyPr>
          <a:lstStyle/>
          <a:p>
            <a:pPr algn="ctr"/>
            <a:r>
              <a:rPr lang="en-GB" dirty="0"/>
              <a:t>Inducing senescence</a:t>
            </a:r>
          </a:p>
        </p:txBody>
      </p:sp>
      <p:cxnSp>
        <p:nvCxnSpPr>
          <p:cNvPr id="20" name="Straight Arrow Connector 19">
            <a:extLst>
              <a:ext uri="{FF2B5EF4-FFF2-40B4-BE49-F238E27FC236}">
                <a16:creationId xmlns:a16="http://schemas.microsoft.com/office/drawing/2014/main" id="{A435D7AB-4737-416D-8B52-16FC779CA4CF}"/>
              </a:ext>
            </a:extLst>
          </p:cNvPr>
          <p:cNvCxnSpPr>
            <a:cxnSpLocks/>
            <a:stCxn id="7" idx="2"/>
          </p:cNvCxnSpPr>
          <p:nvPr/>
        </p:nvCxnSpPr>
        <p:spPr>
          <a:xfrm>
            <a:off x="5776221" y="4075331"/>
            <a:ext cx="319779" cy="102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47769BB-EE9F-436A-98CD-13BD1ECEC9AB}"/>
              </a:ext>
            </a:extLst>
          </p:cNvPr>
          <p:cNvSpPr txBox="1"/>
          <p:nvPr/>
        </p:nvSpPr>
        <p:spPr>
          <a:xfrm>
            <a:off x="7632197" y="4809914"/>
            <a:ext cx="2276575" cy="646331"/>
          </a:xfrm>
          <a:prstGeom prst="rect">
            <a:avLst/>
          </a:prstGeom>
          <a:noFill/>
          <a:ln>
            <a:solidFill>
              <a:srgbClr val="0070C0"/>
            </a:solidFill>
          </a:ln>
        </p:spPr>
        <p:txBody>
          <a:bodyPr wrap="square" rtlCol="0">
            <a:spAutoFit/>
          </a:bodyPr>
          <a:lstStyle/>
          <a:p>
            <a:pPr algn="ctr"/>
            <a:r>
              <a:rPr lang="en-GB" dirty="0"/>
              <a:t>Inhibiting angiogenesis</a:t>
            </a:r>
          </a:p>
        </p:txBody>
      </p:sp>
      <p:cxnSp>
        <p:nvCxnSpPr>
          <p:cNvPr id="24" name="Straight Arrow Connector 23">
            <a:extLst>
              <a:ext uri="{FF2B5EF4-FFF2-40B4-BE49-F238E27FC236}">
                <a16:creationId xmlns:a16="http://schemas.microsoft.com/office/drawing/2014/main" id="{0CEFCF4C-9612-4451-B079-8DC6CDB23463}"/>
              </a:ext>
            </a:extLst>
          </p:cNvPr>
          <p:cNvCxnSpPr>
            <a:cxnSpLocks/>
            <a:endCxn id="23" idx="0"/>
          </p:cNvCxnSpPr>
          <p:nvPr/>
        </p:nvCxnSpPr>
        <p:spPr>
          <a:xfrm>
            <a:off x="6936556" y="3752165"/>
            <a:ext cx="1833929" cy="1057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EE8BCD9-7B26-442D-B137-C3875F7DD41E}"/>
              </a:ext>
            </a:extLst>
          </p:cNvPr>
          <p:cNvSpPr txBox="1"/>
          <p:nvPr/>
        </p:nvSpPr>
        <p:spPr>
          <a:xfrm>
            <a:off x="9077225" y="3428896"/>
            <a:ext cx="2276575" cy="369332"/>
          </a:xfrm>
          <a:prstGeom prst="rect">
            <a:avLst/>
          </a:prstGeom>
          <a:solidFill>
            <a:schemeClr val="bg1"/>
          </a:solidFill>
          <a:ln>
            <a:solidFill>
              <a:srgbClr val="0070C0"/>
            </a:solidFill>
          </a:ln>
        </p:spPr>
        <p:txBody>
          <a:bodyPr wrap="square" rtlCol="0">
            <a:spAutoFit/>
          </a:bodyPr>
          <a:lstStyle/>
          <a:p>
            <a:pPr algn="ctr"/>
            <a:r>
              <a:rPr lang="en-GB" b="1" dirty="0"/>
              <a:t>Inhibiting metabolism</a:t>
            </a:r>
          </a:p>
        </p:txBody>
      </p:sp>
      <p:cxnSp>
        <p:nvCxnSpPr>
          <p:cNvPr id="30" name="Straight Arrow Connector 29">
            <a:extLst>
              <a:ext uri="{FF2B5EF4-FFF2-40B4-BE49-F238E27FC236}">
                <a16:creationId xmlns:a16="http://schemas.microsoft.com/office/drawing/2014/main" id="{59DE279A-1F2B-496D-B012-CD083BBE03D5}"/>
              </a:ext>
            </a:extLst>
          </p:cNvPr>
          <p:cNvCxnSpPr>
            <a:cxnSpLocks/>
            <a:endCxn id="29" idx="1"/>
          </p:cNvCxnSpPr>
          <p:nvPr/>
        </p:nvCxnSpPr>
        <p:spPr>
          <a:xfrm flipV="1">
            <a:off x="6914508" y="3613562"/>
            <a:ext cx="2162717" cy="51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8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2" grpId="0" animBg="1"/>
      <p:bldP spid="16" grpId="0" animBg="1"/>
      <p:bldP spid="17" grpId="0" animBg="1"/>
      <p:bldP spid="23"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49B9E4-EDA6-4073-87AB-412E9C476DE0}"/>
              </a:ext>
            </a:extLst>
          </p:cNvPr>
          <p:cNvSpPr>
            <a:spLocks noGrp="1"/>
          </p:cNvSpPr>
          <p:nvPr>
            <p:ph type="sldNum" sz="quarter" idx="12"/>
          </p:nvPr>
        </p:nvSpPr>
        <p:spPr>
          <a:xfrm>
            <a:off x="9340065" y="6492875"/>
            <a:ext cx="2743200" cy="365125"/>
          </a:xfrm>
        </p:spPr>
        <p:txBody>
          <a:bodyPr/>
          <a:lstStyle/>
          <a:p>
            <a:fld id="{2CD6764E-73D6-7044-9DC9-72ACDA3F174E}" type="slidenum">
              <a:rPr lang="en-US" smtClean="0"/>
              <a:t>6</a:t>
            </a:fld>
            <a:endParaRPr lang="en-US" dirty="0"/>
          </a:p>
        </p:txBody>
      </p:sp>
      <p:pic>
        <p:nvPicPr>
          <p:cNvPr id="5" name="Picture 4">
            <a:extLst>
              <a:ext uri="{FF2B5EF4-FFF2-40B4-BE49-F238E27FC236}">
                <a16:creationId xmlns:a16="http://schemas.microsoft.com/office/drawing/2014/main" id="{81608F38-63D6-457C-BFB2-D86652E0CDB9}"/>
              </a:ext>
            </a:extLst>
          </p:cNvPr>
          <p:cNvPicPr>
            <a:picLocks noChangeAspect="1"/>
          </p:cNvPicPr>
          <p:nvPr/>
        </p:nvPicPr>
        <p:blipFill rotWithShape="1">
          <a:blip r:embed="rId2"/>
          <a:srcRect t="9931" r="48511" b="71076"/>
          <a:stretch/>
        </p:blipFill>
        <p:spPr>
          <a:xfrm>
            <a:off x="2517168" y="388143"/>
            <a:ext cx="6277510" cy="1302545"/>
          </a:xfrm>
          <a:prstGeom prst="rect">
            <a:avLst/>
          </a:prstGeom>
        </p:spPr>
      </p:pic>
      <p:sp>
        <p:nvSpPr>
          <p:cNvPr id="6" name="Right Brace 5">
            <a:extLst>
              <a:ext uri="{FF2B5EF4-FFF2-40B4-BE49-F238E27FC236}">
                <a16:creationId xmlns:a16="http://schemas.microsoft.com/office/drawing/2014/main" id="{37AC855A-0043-4D7C-9D89-D1EC80DE69FD}"/>
              </a:ext>
            </a:extLst>
          </p:cNvPr>
          <p:cNvSpPr/>
          <p:nvPr/>
        </p:nvSpPr>
        <p:spPr>
          <a:xfrm rot="5400000">
            <a:off x="5204291" y="842727"/>
            <a:ext cx="325351" cy="14580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C40AA485-05CA-49B0-8019-B00D09881E23}"/>
              </a:ext>
            </a:extLst>
          </p:cNvPr>
          <p:cNvSpPr txBox="1"/>
          <p:nvPr/>
        </p:nvSpPr>
        <p:spPr>
          <a:xfrm>
            <a:off x="277401" y="256854"/>
            <a:ext cx="2373331" cy="1077218"/>
          </a:xfrm>
          <a:prstGeom prst="rect">
            <a:avLst/>
          </a:prstGeom>
          <a:noFill/>
        </p:spPr>
        <p:txBody>
          <a:bodyPr wrap="square" rtlCol="0">
            <a:spAutoFit/>
          </a:bodyPr>
          <a:lstStyle/>
          <a:p>
            <a:r>
              <a:rPr lang="en-GB" sz="3200" b="1" dirty="0"/>
              <a:t>Tp53 </a:t>
            </a:r>
          </a:p>
          <a:p>
            <a:r>
              <a:rPr lang="en-GB" sz="3200" b="1" dirty="0"/>
              <a:t>(</a:t>
            </a:r>
            <a:r>
              <a:rPr lang="en-GB" sz="3200" b="1" dirty="0" err="1"/>
              <a:t>chrom</a:t>
            </a:r>
            <a:r>
              <a:rPr lang="en-GB" sz="3200" b="1" dirty="0"/>
              <a:t> 17p)</a:t>
            </a:r>
          </a:p>
        </p:txBody>
      </p:sp>
      <p:sp>
        <p:nvSpPr>
          <p:cNvPr id="7" name="TextBox 6">
            <a:extLst>
              <a:ext uri="{FF2B5EF4-FFF2-40B4-BE49-F238E27FC236}">
                <a16:creationId xmlns:a16="http://schemas.microsoft.com/office/drawing/2014/main" id="{72DA323D-71BE-445E-97F6-BC1FE1E62DC2}"/>
              </a:ext>
            </a:extLst>
          </p:cNvPr>
          <p:cNvSpPr txBox="1"/>
          <p:nvPr/>
        </p:nvSpPr>
        <p:spPr>
          <a:xfrm>
            <a:off x="4637933" y="2309119"/>
            <a:ext cx="2276575" cy="646331"/>
          </a:xfrm>
          <a:prstGeom prst="rect">
            <a:avLst/>
          </a:prstGeom>
          <a:noFill/>
          <a:ln>
            <a:solidFill>
              <a:srgbClr val="0070C0"/>
            </a:solidFill>
          </a:ln>
        </p:spPr>
        <p:txBody>
          <a:bodyPr wrap="square" rtlCol="0">
            <a:spAutoFit/>
          </a:bodyPr>
          <a:lstStyle/>
          <a:p>
            <a:pPr algn="ctr"/>
            <a:r>
              <a:rPr lang="en-GB" dirty="0"/>
              <a:t>P53 responds to genomic instability by:</a:t>
            </a:r>
          </a:p>
        </p:txBody>
      </p:sp>
      <p:cxnSp>
        <p:nvCxnSpPr>
          <p:cNvPr id="11" name="Straight Arrow Connector 10">
            <a:extLst>
              <a:ext uri="{FF2B5EF4-FFF2-40B4-BE49-F238E27FC236}">
                <a16:creationId xmlns:a16="http://schemas.microsoft.com/office/drawing/2014/main" id="{A32A4C04-4BD8-443B-86BF-DF4E26EB539C}"/>
              </a:ext>
            </a:extLst>
          </p:cNvPr>
          <p:cNvCxnSpPr>
            <a:cxnSpLocks/>
          </p:cNvCxnSpPr>
          <p:nvPr/>
        </p:nvCxnSpPr>
        <p:spPr>
          <a:xfrm flipH="1">
            <a:off x="3327762" y="2589659"/>
            <a:ext cx="1310172" cy="491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B5DA94-ED6B-4C49-9D7C-901D7EACA16F}"/>
              </a:ext>
            </a:extLst>
          </p:cNvPr>
          <p:cNvSpPr txBox="1"/>
          <p:nvPr/>
        </p:nvSpPr>
        <p:spPr>
          <a:xfrm>
            <a:off x="1051187" y="3014409"/>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Preventing</a:t>
            </a:r>
            <a:r>
              <a:rPr lang="en-GB" dirty="0"/>
              <a:t> cell cycle arrest</a:t>
            </a:r>
          </a:p>
        </p:txBody>
      </p:sp>
      <p:cxnSp>
        <p:nvCxnSpPr>
          <p:cNvPr id="13" name="Straight Arrow Connector 12">
            <a:extLst>
              <a:ext uri="{FF2B5EF4-FFF2-40B4-BE49-F238E27FC236}">
                <a16:creationId xmlns:a16="http://schemas.microsoft.com/office/drawing/2014/main" id="{D68573D3-1BF0-4446-9055-60AC8195FC94}"/>
              </a:ext>
            </a:extLst>
          </p:cNvPr>
          <p:cNvCxnSpPr>
            <a:cxnSpLocks/>
          </p:cNvCxnSpPr>
          <p:nvPr/>
        </p:nvCxnSpPr>
        <p:spPr>
          <a:xfrm flipH="1">
            <a:off x="4051661" y="2963731"/>
            <a:ext cx="592901" cy="93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88FC5D-7D0E-417B-B4F7-026584819BE8}"/>
              </a:ext>
            </a:extLst>
          </p:cNvPr>
          <p:cNvSpPr txBox="1"/>
          <p:nvPr/>
        </p:nvSpPr>
        <p:spPr>
          <a:xfrm>
            <a:off x="2527127" y="3976940"/>
            <a:ext cx="2276575" cy="369332"/>
          </a:xfrm>
          <a:prstGeom prst="rect">
            <a:avLst/>
          </a:prstGeom>
          <a:noFill/>
          <a:ln>
            <a:solidFill>
              <a:srgbClr val="0070C0"/>
            </a:solidFill>
          </a:ln>
        </p:spPr>
        <p:txBody>
          <a:bodyPr wrap="square" rtlCol="0">
            <a:spAutoFit/>
          </a:bodyPr>
          <a:lstStyle/>
          <a:p>
            <a:pPr algn="ctr"/>
            <a:r>
              <a:rPr lang="en-GB" dirty="0">
                <a:solidFill>
                  <a:srgbClr val="FF0000"/>
                </a:solidFill>
              </a:rPr>
              <a:t>Preventing </a:t>
            </a:r>
            <a:r>
              <a:rPr lang="en-GB" dirty="0"/>
              <a:t>cell death</a:t>
            </a:r>
          </a:p>
        </p:txBody>
      </p:sp>
      <p:sp>
        <p:nvSpPr>
          <p:cNvPr id="17" name="TextBox 16">
            <a:extLst>
              <a:ext uri="{FF2B5EF4-FFF2-40B4-BE49-F238E27FC236}">
                <a16:creationId xmlns:a16="http://schemas.microsoft.com/office/drawing/2014/main" id="{CB3E884E-B88A-4EC5-A59A-7D1FDF61B0F9}"/>
              </a:ext>
            </a:extLst>
          </p:cNvPr>
          <p:cNvSpPr txBox="1"/>
          <p:nvPr/>
        </p:nvSpPr>
        <p:spPr>
          <a:xfrm>
            <a:off x="5111725" y="4002120"/>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Preventing</a:t>
            </a:r>
            <a:r>
              <a:rPr lang="en-GB" dirty="0"/>
              <a:t> senescence</a:t>
            </a:r>
          </a:p>
        </p:txBody>
      </p:sp>
      <p:cxnSp>
        <p:nvCxnSpPr>
          <p:cNvPr id="20" name="Straight Arrow Connector 19">
            <a:extLst>
              <a:ext uri="{FF2B5EF4-FFF2-40B4-BE49-F238E27FC236}">
                <a16:creationId xmlns:a16="http://schemas.microsoft.com/office/drawing/2014/main" id="{A435D7AB-4737-416D-8B52-16FC779CA4CF}"/>
              </a:ext>
            </a:extLst>
          </p:cNvPr>
          <p:cNvCxnSpPr>
            <a:cxnSpLocks/>
            <a:stCxn id="7" idx="2"/>
          </p:cNvCxnSpPr>
          <p:nvPr/>
        </p:nvCxnSpPr>
        <p:spPr>
          <a:xfrm>
            <a:off x="5776221" y="2955450"/>
            <a:ext cx="319779" cy="102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47769BB-EE9F-436A-98CD-13BD1ECEC9AB}"/>
              </a:ext>
            </a:extLst>
          </p:cNvPr>
          <p:cNvSpPr txBox="1"/>
          <p:nvPr/>
        </p:nvSpPr>
        <p:spPr>
          <a:xfrm>
            <a:off x="7632197" y="3690033"/>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Activating</a:t>
            </a:r>
            <a:r>
              <a:rPr lang="en-GB" dirty="0"/>
              <a:t> angiogenesis</a:t>
            </a:r>
          </a:p>
        </p:txBody>
      </p:sp>
      <p:cxnSp>
        <p:nvCxnSpPr>
          <p:cNvPr id="24" name="Straight Arrow Connector 23">
            <a:extLst>
              <a:ext uri="{FF2B5EF4-FFF2-40B4-BE49-F238E27FC236}">
                <a16:creationId xmlns:a16="http://schemas.microsoft.com/office/drawing/2014/main" id="{0CEFCF4C-9612-4451-B079-8DC6CDB23463}"/>
              </a:ext>
            </a:extLst>
          </p:cNvPr>
          <p:cNvCxnSpPr>
            <a:cxnSpLocks/>
            <a:endCxn id="23" idx="0"/>
          </p:cNvCxnSpPr>
          <p:nvPr/>
        </p:nvCxnSpPr>
        <p:spPr>
          <a:xfrm>
            <a:off x="6936556" y="2632284"/>
            <a:ext cx="1833929" cy="1057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EE8BCD9-7B26-442D-B137-C3875F7DD41E}"/>
              </a:ext>
            </a:extLst>
          </p:cNvPr>
          <p:cNvSpPr txBox="1"/>
          <p:nvPr/>
        </p:nvSpPr>
        <p:spPr>
          <a:xfrm>
            <a:off x="9077225" y="2309015"/>
            <a:ext cx="2276575" cy="646331"/>
          </a:xfrm>
          <a:prstGeom prst="rect">
            <a:avLst/>
          </a:prstGeom>
          <a:noFill/>
          <a:ln>
            <a:solidFill>
              <a:schemeClr val="accent1"/>
            </a:solidFill>
          </a:ln>
        </p:spPr>
        <p:txBody>
          <a:bodyPr wrap="square" rtlCol="0">
            <a:spAutoFit/>
          </a:bodyPr>
          <a:lstStyle/>
          <a:p>
            <a:pPr algn="ctr"/>
            <a:r>
              <a:rPr lang="en-GB" b="1" dirty="0">
                <a:solidFill>
                  <a:srgbClr val="FF0000"/>
                </a:solidFill>
              </a:rPr>
              <a:t>Activating</a:t>
            </a:r>
            <a:r>
              <a:rPr lang="en-GB" b="1" dirty="0"/>
              <a:t> metabolism</a:t>
            </a:r>
          </a:p>
        </p:txBody>
      </p:sp>
      <p:cxnSp>
        <p:nvCxnSpPr>
          <p:cNvPr id="30" name="Straight Arrow Connector 29">
            <a:extLst>
              <a:ext uri="{FF2B5EF4-FFF2-40B4-BE49-F238E27FC236}">
                <a16:creationId xmlns:a16="http://schemas.microsoft.com/office/drawing/2014/main" id="{59DE279A-1F2B-496D-B012-CD083BBE03D5}"/>
              </a:ext>
            </a:extLst>
          </p:cNvPr>
          <p:cNvCxnSpPr>
            <a:cxnSpLocks/>
            <a:endCxn id="29" idx="1"/>
          </p:cNvCxnSpPr>
          <p:nvPr/>
        </p:nvCxnSpPr>
        <p:spPr>
          <a:xfrm>
            <a:off x="6914508" y="2545429"/>
            <a:ext cx="2162717" cy="8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5FA76FD-3DAB-4639-A521-552DCA0E750F}"/>
              </a:ext>
            </a:extLst>
          </p:cNvPr>
          <p:cNvCxnSpPr/>
          <p:nvPr/>
        </p:nvCxnSpPr>
        <p:spPr>
          <a:xfrm flipH="1">
            <a:off x="4644562" y="924674"/>
            <a:ext cx="245937" cy="40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516730-092D-4A7E-8179-6544D1EE85B9}"/>
              </a:ext>
            </a:extLst>
          </p:cNvPr>
          <p:cNvCxnSpPr/>
          <p:nvPr/>
        </p:nvCxnSpPr>
        <p:spPr>
          <a:xfrm>
            <a:off x="4644562" y="924674"/>
            <a:ext cx="245937" cy="40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7D2CA1-0B1A-4448-9449-4C60ED84A584}"/>
              </a:ext>
            </a:extLst>
          </p:cNvPr>
          <p:cNvSpPr txBox="1"/>
          <p:nvPr/>
        </p:nvSpPr>
        <p:spPr>
          <a:xfrm>
            <a:off x="4459727" y="2057890"/>
            <a:ext cx="1746607" cy="461665"/>
          </a:xfrm>
          <a:prstGeom prst="rect">
            <a:avLst/>
          </a:prstGeom>
          <a:noFill/>
        </p:spPr>
        <p:txBody>
          <a:bodyPr wrap="square" rtlCol="0">
            <a:spAutoFit/>
          </a:bodyPr>
          <a:lstStyle/>
          <a:p>
            <a:r>
              <a:rPr lang="en-GB" sz="2400" dirty="0">
                <a:solidFill>
                  <a:srgbClr val="FF0000"/>
                </a:solidFill>
              </a:rPr>
              <a:t>mutated</a:t>
            </a:r>
          </a:p>
        </p:txBody>
      </p:sp>
      <p:sp>
        <p:nvSpPr>
          <p:cNvPr id="18" name="Right Brace 17">
            <a:extLst>
              <a:ext uri="{FF2B5EF4-FFF2-40B4-BE49-F238E27FC236}">
                <a16:creationId xmlns:a16="http://schemas.microsoft.com/office/drawing/2014/main" id="{4DFA16A4-452A-4F74-B4E4-8642BE99A1C6}"/>
              </a:ext>
            </a:extLst>
          </p:cNvPr>
          <p:cNvSpPr/>
          <p:nvPr/>
        </p:nvSpPr>
        <p:spPr>
          <a:xfrm rot="5400000">
            <a:off x="5589140" y="605185"/>
            <a:ext cx="965771" cy="957551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B18DE991-0020-4E30-A8D8-0B30F5B9ECF6}"/>
              </a:ext>
            </a:extLst>
          </p:cNvPr>
          <p:cNvSpPr txBox="1"/>
          <p:nvPr/>
        </p:nvSpPr>
        <p:spPr>
          <a:xfrm>
            <a:off x="4459727" y="6137433"/>
            <a:ext cx="3172470" cy="461665"/>
          </a:xfrm>
          <a:prstGeom prst="rect">
            <a:avLst/>
          </a:prstGeom>
          <a:noFill/>
        </p:spPr>
        <p:txBody>
          <a:bodyPr wrap="square" rtlCol="0">
            <a:spAutoFit/>
          </a:bodyPr>
          <a:lstStyle/>
          <a:p>
            <a:pPr algn="ctr"/>
            <a:r>
              <a:rPr lang="en-GB" sz="2400" b="1" dirty="0">
                <a:solidFill>
                  <a:schemeClr val="accent1"/>
                </a:solidFill>
              </a:rPr>
              <a:t>tumorigenesis</a:t>
            </a:r>
          </a:p>
        </p:txBody>
      </p:sp>
    </p:spTree>
    <p:extLst>
      <p:ext uri="{BB962C8B-B14F-4D97-AF65-F5344CB8AC3E}">
        <p14:creationId xmlns:p14="http://schemas.microsoft.com/office/powerpoint/2010/main" val="426125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5116-583D-6D4C-81BE-B810A46E828A}"/>
              </a:ext>
            </a:extLst>
          </p:cNvPr>
          <p:cNvSpPr>
            <a:spLocks noGrp="1"/>
          </p:cNvSpPr>
          <p:nvPr>
            <p:ph type="title"/>
          </p:nvPr>
        </p:nvSpPr>
        <p:spPr>
          <a:xfrm>
            <a:off x="205985" y="53186"/>
            <a:ext cx="12544746" cy="956056"/>
          </a:xfrm>
          <a:ln>
            <a:noFill/>
          </a:ln>
        </p:spPr>
        <p:txBody>
          <a:bodyPr>
            <a:normAutofit/>
          </a:bodyPr>
          <a:lstStyle/>
          <a:p>
            <a:r>
              <a:rPr lang="en-US" sz="3200" b="1" dirty="0">
                <a:latin typeface="Arial" panose="020B0604020202020204" pitchFamily="34" charset="0"/>
                <a:cs typeface="Arial" panose="020B0604020202020204" pitchFamily="34" charset="0"/>
              </a:rPr>
              <a:t>Current screening pathway for a LFS patient – USA </a:t>
            </a:r>
            <a:r>
              <a:rPr lang="en-US" sz="2000" b="1" dirty="0">
                <a:latin typeface="Arial" panose="020B0604020202020204" pitchFamily="34" charset="0"/>
                <a:cs typeface="Arial" panose="020B0604020202020204" pitchFamily="34" charset="0"/>
              </a:rPr>
              <a:t>(with insurance)</a:t>
            </a:r>
            <a:endParaRPr lang="en-US" sz="3200" b="1" dirty="0">
              <a:latin typeface="Arial" panose="020B0604020202020204" pitchFamily="34" charset="0"/>
              <a:cs typeface="Arial" panose="020B0604020202020204" pitchFamily="34" charset="0"/>
            </a:endParaRPr>
          </a:p>
        </p:txBody>
      </p:sp>
      <p:sp>
        <p:nvSpPr>
          <p:cNvPr id="8" name="Pentagon 7">
            <a:extLst>
              <a:ext uri="{FF2B5EF4-FFF2-40B4-BE49-F238E27FC236}">
                <a16:creationId xmlns:a16="http://schemas.microsoft.com/office/drawing/2014/main" id="{902DA59D-BBC7-734C-A8B0-609BAA1587D9}"/>
              </a:ext>
            </a:extLst>
          </p:cNvPr>
          <p:cNvSpPr/>
          <p:nvPr/>
        </p:nvSpPr>
        <p:spPr>
          <a:xfrm>
            <a:off x="3186771" y="2816692"/>
            <a:ext cx="8164286" cy="587828"/>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8B31E39-A6D2-0847-84EE-AFF36D944325}"/>
              </a:ext>
            </a:extLst>
          </p:cNvPr>
          <p:cNvCxnSpPr/>
          <p:nvPr/>
        </p:nvCxnSpPr>
        <p:spPr>
          <a:xfrm>
            <a:off x="3986178" y="2067366"/>
            <a:ext cx="0" cy="185057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618559-8B01-4448-91B5-8BE6083F5061}"/>
              </a:ext>
            </a:extLst>
          </p:cNvPr>
          <p:cNvSpPr txBox="1"/>
          <p:nvPr/>
        </p:nvSpPr>
        <p:spPr>
          <a:xfrm>
            <a:off x="3736449" y="3884639"/>
            <a:ext cx="1328057" cy="276999"/>
          </a:xfrm>
          <a:prstGeom prst="rect">
            <a:avLst/>
          </a:prstGeom>
          <a:noFill/>
        </p:spPr>
        <p:txBody>
          <a:bodyPr wrap="square" rtlCol="0">
            <a:spAutoFit/>
          </a:bodyPr>
          <a:lstStyle/>
          <a:p>
            <a:r>
              <a:rPr lang="en-US" sz="1200" dirty="0"/>
              <a:t>20 y</a:t>
            </a:r>
          </a:p>
        </p:txBody>
      </p:sp>
      <p:cxnSp>
        <p:nvCxnSpPr>
          <p:cNvPr id="12" name="Straight Connector 11">
            <a:extLst>
              <a:ext uri="{FF2B5EF4-FFF2-40B4-BE49-F238E27FC236}">
                <a16:creationId xmlns:a16="http://schemas.microsoft.com/office/drawing/2014/main" id="{DC21C840-1DC6-8E4A-B4A8-183C3367DEB5}"/>
              </a:ext>
            </a:extLst>
          </p:cNvPr>
          <p:cNvCxnSpPr>
            <a:cxnSpLocks/>
          </p:cNvCxnSpPr>
          <p:nvPr/>
        </p:nvCxnSpPr>
        <p:spPr>
          <a:xfrm>
            <a:off x="8249814" y="2100019"/>
            <a:ext cx="0" cy="173954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58A8B0-14B7-ED44-9FF4-5220D46B2C2B}"/>
              </a:ext>
            </a:extLst>
          </p:cNvPr>
          <p:cNvSpPr txBox="1"/>
          <p:nvPr/>
        </p:nvSpPr>
        <p:spPr>
          <a:xfrm>
            <a:off x="8145264" y="3797304"/>
            <a:ext cx="1328057" cy="276999"/>
          </a:xfrm>
          <a:prstGeom prst="rect">
            <a:avLst/>
          </a:prstGeom>
          <a:noFill/>
        </p:spPr>
        <p:txBody>
          <a:bodyPr wrap="square" rtlCol="0">
            <a:spAutoFit/>
          </a:bodyPr>
          <a:lstStyle/>
          <a:p>
            <a:r>
              <a:rPr lang="en-US" sz="1200" dirty="0"/>
              <a:t>40 y</a:t>
            </a:r>
          </a:p>
        </p:txBody>
      </p:sp>
      <p:cxnSp>
        <p:nvCxnSpPr>
          <p:cNvPr id="16" name="Straight Connector 15">
            <a:extLst>
              <a:ext uri="{FF2B5EF4-FFF2-40B4-BE49-F238E27FC236}">
                <a16:creationId xmlns:a16="http://schemas.microsoft.com/office/drawing/2014/main" id="{CC4DACC4-05F2-3B46-911E-F640B28810BF}"/>
              </a:ext>
            </a:extLst>
          </p:cNvPr>
          <p:cNvCxnSpPr>
            <a:cxnSpLocks/>
          </p:cNvCxnSpPr>
          <p:nvPr/>
        </p:nvCxnSpPr>
        <p:spPr>
          <a:xfrm>
            <a:off x="4428959" y="2078251"/>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DC1EBA-0789-1D43-94DB-A00D96252438}"/>
              </a:ext>
            </a:extLst>
          </p:cNvPr>
          <p:cNvCxnSpPr>
            <a:cxnSpLocks/>
          </p:cNvCxnSpPr>
          <p:nvPr/>
        </p:nvCxnSpPr>
        <p:spPr>
          <a:xfrm>
            <a:off x="4914433" y="2089136"/>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2A7728-7D49-864C-AC85-DA2883B3FB03}"/>
              </a:ext>
            </a:extLst>
          </p:cNvPr>
          <p:cNvCxnSpPr>
            <a:cxnSpLocks/>
          </p:cNvCxnSpPr>
          <p:nvPr/>
        </p:nvCxnSpPr>
        <p:spPr>
          <a:xfrm>
            <a:off x="5371631" y="2089136"/>
            <a:ext cx="9993"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2F34AD-E6BB-2D4E-AB09-EADCB91EDE59}"/>
              </a:ext>
            </a:extLst>
          </p:cNvPr>
          <p:cNvCxnSpPr>
            <a:cxnSpLocks/>
          </p:cNvCxnSpPr>
          <p:nvPr/>
        </p:nvCxnSpPr>
        <p:spPr>
          <a:xfrm>
            <a:off x="5820125" y="2067366"/>
            <a:ext cx="0" cy="762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6E3B6A-E805-834D-BF7A-DF5FECEEEE3E}"/>
              </a:ext>
            </a:extLst>
          </p:cNvPr>
          <p:cNvCxnSpPr>
            <a:cxnSpLocks/>
          </p:cNvCxnSpPr>
          <p:nvPr/>
        </p:nvCxnSpPr>
        <p:spPr>
          <a:xfrm>
            <a:off x="6283657" y="2078250"/>
            <a:ext cx="0" cy="751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72B784-DD8F-F84B-91A6-2C77AA28C1C7}"/>
              </a:ext>
            </a:extLst>
          </p:cNvPr>
          <p:cNvCxnSpPr>
            <a:cxnSpLocks/>
          </p:cNvCxnSpPr>
          <p:nvPr/>
        </p:nvCxnSpPr>
        <p:spPr>
          <a:xfrm>
            <a:off x="6783211" y="2067366"/>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A4B1F9-4949-AB47-A222-0B3BA2D74338}"/>
              </a:ext>
            </a:extLst>
          </p:cNvPr>
          <p:cNvCxnSpPr>
            <a:cxnSpLocks/>
          </p:cNvCxnSpPr>
          <p:nvPr/>
        </p:nvCxnSpPr>
        <p:spPr>
          <a:xfrm>
            <a:off x="7268914" y="2089136"/>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44493-F0F1-AF4C-9399-16B2433636F6}"/>
              </a:ext>
            </a:extLst>
          </p:cNvPr>
          <p:cNvCxnSpPr>
            <a:cxnSpLocks/>
          </p:cNvCxnSpPr>
          <p:nvPr/>
        </p:nvCxnSpPr>
        <p:spPr>
          <a:xfrm>
            <a:off x="7751053" y="2089135"/>
            <a:ext cx="0" cy="727557"/>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4B135CB-34E5-4E4C-90C9-25F0C50360C2}"/>
              </a:ext>
            </a:extLst>
          </p:cNvPr>
          <p:cNvGrpSpPr/>
          <p:nvPr/>
        </p:nvGrpSpPr>
        <p:grpSpPr>
          <a:xfrm>
            <a:off x="3214674" y="1261839"/>
            <a:ext cx="5300495" cy="566765"/>
            <a:chOff x="3214674" y="1261839"/>
            <a:chExt cx="5300495" cy="566765"/>
          </a:xfrm>
        </p:grpSpPr>
        <p:sp>
          <p:nvSpPr>
            <p:cNvPr id="27" name="Arrow: Right 26">
              <a:extLst>
                <a:ext uri="{FF2B5EF4-FFF2-40B4-BE49-F238E27FC236}">
                  <a16:creationId xmlns:a16="http://schemas.microsoft.com/office/drawing/2014/main" id="{A7505073-21A1-419E-AD3C-5D34D85CDDF7}"/>
                </a:ext>
              </a:extLst>
            </p:cNvPr>
            <p:cNvSpPr/>
            <p:nvPr/>
          </p:nvSpPr>
          <p:spPr>
            <a:xfrm>
              <a:off x="3214674" y="1261839"/>
              <a:ext cx="5300495" cy="566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F9F73B51-DE7E-474F-BFE8-7EAC388C8DCD}"/>
                </a:ext>
              </a:extLst>
            </p:cNvPr>
            <p:cNvSpPr txBox="1"/>
            <p:nvPr/>
          </p:nvSpPr>
          <p:spPr>
            <a:xfrm>
              <a:off x="3473259" y="1385053"/>
              <a:ext cx="4015569" cy="307777"/>
            </a:xfrm>
            <a:prstGeom prst="rect">
              <a:avLst/>
            </a:prstGeom>
            <a:noFill/>
          </p:spPr>
          <p:txBody>
            <a:bodyPr wrap="square" rtlCol="0">
              <a:spAutoFit/>
            </a:bodyPr>
            <a:lstStyle/>
            <a:p>
              <a:pPr algn="ctr"/>
              <a:r>
                <a:rPr lang="en-US" sz="1400" b="1" dirty="0">
                  <a:solidFill>
                    <a:schemeClr val="bg1"/>
                  </a:solidFill>
                </a:rPr>
                <a:t>Twice yearly breast examination, 6 monthly MRI</a:t>
              </a:r>
            </a:p>
          </p:txBody>
        </p:sp>
      </p:grpSp>
      <p:cxnSp>
        <p:nvCxnSpPr>
          <p:cNvPr id="52" name="Straight Connector 51">
            <a:extLst>
              <a:ext uri="{FF2B5EF4-FFF2-40B4-BE49-F238E27FC236}">
                <a16:creationId xmlns:a16="http://schemas.microsoft.com/office/drawing/2014/main" id="{ACE21AAC-102A-8849-AD06-5EF91A89429D}"/>
              </a:ext>
            </a:extLst>
          </p:cNvPr>
          <p:cNvCxnSpPr>
            <a:cxnSpLocks/>
          </p:cNvCxnSpPr>
          <p:nvPr/>
        </p:nvCxnSpPr>
        <p:spPr>
          <a:xfrm>
            <a:off x="8039205" y="1803681"/>
            <a:ext cx="0" cy="10256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5F4AE9A-C17C-FB4F-B3D3-EFDB85DCF362}"/>
              </a:ext>
            </a:extLst>
          </p:cNvPr>
          <p:cNvSpPr txBox="1"/>
          <p:nvPr/>
        </p:nvSpPr>
        <p:spPr>
          <a:xfrm>
            <a:off x="8227358" y="1532474"/>
            <a:ext cx="3662790" cy="461665"/>
          </a:xfrm>
          <a:prstGeom prst="rect">
            <a:avLst/>
          </a:prstGeom>
          <a:noFill/>
        </p:spPr>
        <p:txBody>
          <a:bodyPr wrap="square" rtlCol="0">
            <a:spAutoFit/>
          </a:bodyPr>
          <a:lstStyle/>
          <a:p>
            <a:r>
              <a:rPr lang="en-US" sz="1200" dirty="0">
                <a:solidFill>
                  <a:srgbClr val="FF0000"/>
                </a:solidFill>
              </a:rPr>
              <a:t>Surgery: </a:t>
            </a:r>
            <a:r>
              <a:rPr lang="en-US" sz="1200" dirty="0"/>
              <a:t>Bilateral mastectomy and reconstruction. Then HRT until natural menopause age (50)</a:t>
            </a:r>
          </a:p>
        </p:txBody>
      </p:sp>
      <p:grpSp>
        <p:nvGrpSpPr>
          <p:cNvPr id="9" name="Group 8">
            <a:extLst>
              <a:ext uri="{FF2B5EF4-FFF2-40B4-BE49-F238E27FC236}">
                <a16:creationId xmlns:a16="http://schemas.microsoft.com/office/drawing/2014/main" id="{C4580448-3205-E14B-BD35-7D367FA1F113}"/>
              </a:ext>
            </a:extLst>
          </p:cNvPr>
          <p:cNvGrpSpPr/>
          <p:nvPr/>
        </p:nvGrpSpPr>
        <p:grpSpPr>
          <a:xfrm>
            <a:off x="1774005" y="2242094"/>
            <a:ext cx="955569" cy="1584019"/>
            <a:chOff x="1524000" y="2653941"/>
            <a:chExt cx="936171" cy="1488478"/>
          </a:xfrm>
        </p:grpSpPr>
        <p:sp>
          <p:nvSpPr>
            <p:cNvPr id="4" name="Oval 3">
              <a:extLst>
                <a:ext uri="{FF2B5EF4-FFF2-40B4-BE49-F238E27FC236}">
                  <a16:creationId xmlns:a16="http://schemas.microsoft.com/office/drawing/2014/main" id="{BCDFA235-C1EB-E249-AA29-A1E03B9F515E}"/>
                </a:ext>
              </a:extLst>
            </p:cNvPr>
            <p:cNvSpPr/>
            <p:nvPr/>
          </p:nvSpPr>
          <p:spPr>
            <a:xfrm>
              <a:off x="1816699" y="2653941"/>
              <a:ext cx="403612" cy="328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1CC6BF7D-D59F-4C4E-AB95-67CA72510C75}"/>
                </a:ext>
              </a:extLst>
            </p:cNvPr>
            <p:cNvSpPr/>
            <p:nvPr/>
          </p:nvSpPr>
          <p:spPr>
            <a:xfrm>
              <a:off x="1524000" y="2982686"/>
              <a:ext cx="936171" cy="1002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8F891CA-124B-4643-8810-3DB83F231603}"/>
                </a:ext>
              </a:extLst>
            </p:cNvPr>
            <p:cNvCxnSpPr/>
            <p:nvPr/>
          </p:nvCxnSpPr>
          <p:spPr>
            <a:xfrm>
              <a:off x="1524000" y="3287486"/>
              <a:ext cx="936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220067B-38D1-AD49-813D-846A3CB2A2BA}"/>
                </a:ext>
              </a:extLst>
            </p:cNvPr>
            <p:cNvSpPr/>
            <p:nvPr/>
          </p:nvSpPr>
          <p:spPr>
            <a:xfrm>
              <a:off x="1816700" y="3985404"/>
              <a:ext cx="132871"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8E31D8B-07DA-B842-B3B1-A8AD1B147524}"/>
                </a:ext>
              </a:extLst>
            </p:cNvPr>
            <p:cNvSpPr/>
            <p:nvPr/>
          </p:nvSpPr>
          <p:spPr>
            <a:xfrm>
              <a:off x="2107124" y="3987144"/>
              <a:ext cx="132871"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a:extLst>
              <a:ext uri="{FF2B5EF4-FFF2-40B4-BE49-F238E27FC236}">
                <a16:creationId xmlns:a16="http://schemas.microsoft.com/office/drawing/2014/main" id="{78405545-65D0-314D-A5D9-FF0287DE1C6F}"/>
              </a:ext>
            </a:extLst>
          </p:cNvPr>
          <p:cNvCxnSpPr/>
          <p:nvPr/>
        </p:nvCxnSpPr>
        <p:spPr>
          <a:xfrm>
            <a:off x="0" y="98066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Slide Number Placeholder 25">
            <a:extLst>
              <a:ext uri="{FF2B5EF4-FFF2-40B4-BE49-F238E27FC236}">
                <a16:creationId xmlns:a16="http://schemas.microsoft.com/office/drawing/2014/main" id="{396811F6-7516-0E48-8CD6-9B20D197AA63}"/>
              </a:ext>
            </a:extLst>
          </p:cNvPr>
          <p:cNvSpPr>
            <a:spLocks noGrp="1"/>
          </p:cNvSpPr>
          <p:nvPr>
            <p:ph type="sldNum" sz="quarter" idx="12"/>
          </p:nvPr>
        </p:nvSpPr>
        <p:spPr/>
        <p:txBody>
          <a:bodyPr/>
          <a:lstStyle/>
          <a:p>
            <a:fld id="{2CD6764E-73D6-7044-9DC9-72ACDA3F174E}" type="slidenum">
              <a:rPr lang="en-US" smtClean="0"/>
              <a:t>7</a:t>
            </a:fld>
            <a:endParaRPr lang="en-US" dirty="0"/>
          </a:p>
        </p:txBody>
      </p:sp>
      <p:sp>
        <p:nvSpPr>
          <p:cNvPr id="28" name="TextBox 27">
            <a:extLst>
              <a:ext uri="{FF2B5EF4-FFF2-40B4-BE49-F238E27FC236}">
                <a16:creationId xmlns:a16="http://schemas.microsoft.com/office/drawing/2014/main" id="{E8E7F0F3-8D3E-4D56-B85C-63EBBEBB2C6C}"/>
              </a:ext>
            </a:extLst>
          </p:cNvPr>
          <p:cNvSpPr txBox="1"/>
          <p:nvPr/>
        </p:nvSpPr>
        <p:spPr>
          <a:xfrm>
            <a:off x="520422" y="4736387"/>
            <a:ext cx="7230631" cy="1754326"/>
          </a:xfrm>
          <a:prstGeom prst="rect">
            <a:avLst/>
          </a:prstGeom>
          <a:noFill/>
        </p:spPr>
        <p:txBody>
          <a:bodyPr wrap="square" rtlCol="0">
            <a:spAutoFit/>
          </a:bodyPr>
          <a:lstStyle/>
          <a:p>
            <a:r>
              <a:rPr lang="en-GB" dirty="0"/>
              <a:t>Annual breast MRI alternating with whole body MRI (6 monthly) </a:t>
            </a:r>
          </a:p>
          <a:p>
            <a:r>
              <a:rPr lang="en-GB" dirty="0"/>
              <a:t>Risk reducing mastectomy, no mammography</a:t>
            </a:r>
          </a:p>
          <a:p>
            <a:r>
              <a:rPr lang="en-GB" dirty="0"/>
              <a:t>Life-time avoidance of radiation (</a:t>
            </a:r>
            <a:r>
              <a:rPr lang="en-GB" dirty="0" err="1"/>
              <a:t>Xray</a:t>
            </a:r>
            <a:r>
              <a:rPr lang="en-GB" dirty="0"/>
              <a:t>)</a:t>
            </a:r>
          </a:p>
          <a:p>
            <a:r>
              <a:rPr lang="en-GB" dirty="0"/>
              <a:t>No chemoprevention has been assessed </a:t>
            </a:r>
          </a:p>
          <a:p>
            <a:r>
              <a:rPr lang="en-GB" dirty="0"/>
              <a:t>National Database and Biobank established</a:t>
            </a:r>
          </a:p>
          <a:p>
            <a:endParaRPr lang="en-GB" dirty="0"/>
          </a:p>
        </p:txBody>
      </p:sp>
      <p:cxnSp>
        <p:nvCxnSpPr>
          <p:cNvPr id="30" name="Straight Connector 29">
            <a:extLst>
              <a:ext uri="{FF2B5EF4-FFF2-40B4-BE49-F238E27FC236}">
                <a16:creationId xmlns:a16="http://schemas.microsoft.com/office/drawing/2014/main" id="{42EFC7BF-E153-427F-99F6-EEE588C9555A}"/>
              </a:ext>
            </a:extLst>
          </p:cNvPr>
          <p:cNvCxnSpPr>
            <a:cxnSpLocks/>
          </p:cNvCxnSpPr>
          <p:nvPr/>
        </p:nvCxnSpPr>
        <p:spPr>
          <a:xfrm>
            <a:off x="6297447" y="3404520"/>
            <a:ext cx="0" cy="57475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1858A72-0E09-4DEB-9C0F-2434105A69FC}"/>
              </a:ext>
            </a:extLst>
          </p:cNvPr>
          <p:cNvGrpSpPr/>
          <p:nvPr/>
        </p:nvGrpSpPr>
        <p:grpSpPr>
          <a:xfrm>
            <a:off x="5864922" y="3430178"/>
            <a:ext cx="4039358" cy="549092"/>
            <a:chOff x="5864922" y="3430178"/>
            <a:chExt cx="4039358" cy="549092"/>
          </a:xfrm>
        </p:grpSpPr>
        <p:sp>
          <p:nvSpPr>
            <p:cNvPr id="45" name="Arrow: Right 44">
              <a:extLst>
                <a:ext uri="{FF2B5EF4-FFF2-40B4-BE49-F238E27FC236}">
                  <a16:creationId xmlns:a16="http://schemas.microsoft.com/office/drawing/2014/main" id="{414A7636-34DB-4CDC-BA12-B727E2D9A02A}"/>
                </a:ext>
              </a:extLst>
            </p:cNvPr>
            <p:cNvSpPr/>
            <p:nvPr/>
          </p:nvSpPr>
          <p:spPr>
            <a:xfrm>
              <a:off x="6321109" y="3430178"/>
              <a:ext cx="3583171" cy="5490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02C7DF94-1371-447A-A7F4-77D7C331B80A}"/>
                </a:ext>
              </a:extLst>
            </p:cNvPr>
            <p:cNvSpPr txBox="1"/>
            <p:nvPr/>
          </p:nvSpPr>
          <p:spPr>
            <a:xfrm>
              <a:off x="5864922" y="3585226"/>
              <a:ext cx="4015569" cy="307777"/>
            </a:xfrm>
            <a:prstGeom prst="rect">
              <a:avLst/>
            </a:prstGeom>
            <a:noFill/>
          </p:spPr>
          <p:txBody>
            <a:bodyPr wrap="square" rtlCol="0">
              <a:spAutoFit/>
            </a:bodyPr>
            <a:lstStyle/>
            <a:p>
              <a:pPr algn="ctr"/>
              <a:r>
                <a:rPr lang="en-US" sz="1400" b="1" dirty="0"/>
                <a:t>OGD and colonoscopy every 2-5 years</a:t>
              </a:r>
            </a:p>
          </p:txBody>
        </p:sp>
      </p:grpSp>
      <p:sp>
        <p:nvSpPr>
          <p:cNvPr id="60" name="TextBox 59">
            <a:extLst>
              <a:ext uri="{FF2B5EF4-FFF2-40B4-BE49-F238E27FC236}">
                <a16:creationId xmlns:a16="http://schemas.microsoft.com/office/drawing/2014/main" id="{46EDCFC0-532F-41E9-9487-3071B05D336D}"/>
              </a:ext>
            </a:extLst>
          </p:cNvPr>
          <p:cNvSpPr txBox="1"/>
          <p:nvPr/>
        </p:nvSpPr>
        <p:spPr>
          <a:xfrm>
            <a:off x="6017479" y="3999045"/>
            <a:ext cx="1328057" cy="276999"/>
          </a:xfrm>
          <a:prstGeom prst="rect">
            <a:avLst/>
          </a:prstGeom>
          <a:noFill/>
        </p:spPr>
        <p:txBody>
          <a:bodyPr wrap="square" rtlCol="0">
            <a:spAutoFit/>
          </a:bodyPr>
          <a:lstStyle/>
          <a:p>
            <a:r>
              <a:rPr lang="en-US" sz="1200" dirty="0"/>
              <a:t>25 y</a:t>
            </a:r>
          </a:p>
        </p:txBody>
      </p:sp>
      <p:grpSp>
        <p:nvGrpSpPr>
          <p:cNvPr id="24" name="Group 23">
            <a:extLst>
              <a:ext uri="{FF2B5EF4-FFF2-40B4-BE49-F238E27FC236}">
                <a16:creationId xmlns:a16="http://schemas.microsoft.com/office/drawing/2014/main" id="{4C7F55A6-5C33-4A59-9B46-024C71955E72}"/>
              </a:ext>
            </a:extLst>
          </p:cNvPr>
          <p:cNvGrpSpPr/>
          <p:nvPr/>
        </p:nvGrpSpPr>
        <p:grpSpPr>
          <a:xfrm>
            <a:off x="5863212" y="3945440"/>
            <a:ext cx="4039358" cy="549092"/>
            <a:chOff x="5863212" y="3945440"/>
            <a:chExt cx="4039358" cy="549092"/>
          </a:xfrm>
        </p:grpSpPr>
        <p:sp>
          <p:nvSpPr>
            <p:cNvPr id="62" name="Arrow: Right 61">
              <a:extLst>
                <a:ext uri="{FF2B5EF4-FFF2-40B4-BE49-F238E27FC236}">
                  <a16:creationId xmlns:a16="http://schemas.microsoft.com/office/drawing/2014/main" id="{B6CCD9FD-899F-4CD2-839F-F7C4FDF69B18}"/>
                </a:ext>
              </a:extLst>
            </p:cNvPr>
            <p:cNvSpPr/>
            <p:nvPr/>
          </p:nvSpPr>
          <p:spPr>
            <a:xfrm>
              <a:off x="6319399" y="3945440"/>
              <a:ext cx="3583171" cy="54909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7E270E7C-54D6-4AF8-8D60-3E4C18779FB4}"/>
                </a:ext>
              </a:extLst>
            </p:cNvPr>
            <p:cNvSpPr txBox="1"/>
            <p:nvPr/>
          </p:nvSpPr>
          <p:spPr>
            <a:xfrm>
              <a:off x="5863212" y="4032300"/>
              <a:ext cx="4015569" cy="307777"/>
            </a:xfrm>
            <a:prstGeom prst="rect">
              <a:avLst/>
            </a:prstGeom>
            <a:noFill/>
          </p:spPr>
          <p:txBody>
            <a:bodyPr wrap="square" rtlCol="0">
              <a:spAutoFit/>
            </a:bodyPr>
            <a:lstStyle/>
            <a:p>
              <a:pPr algn="ctr"/>
              <a:r>
                <a:rPr lang="en-US" sz="1400" b="1" dirty="0"/>
                <a:t>Annual dermatological assessment </a:t>
              </a:r>
            </a:p>
          </p:txBody>
        </p:sp>
      </p:grpSp>
      <p:cxnSp>
        <p:nvCxnSpPr>
          <p:cNvPr id="47" name="Straight Connector 46">
            <a:extLst>
              <a:ext uri="{FF2B5EF4-FFF2-40B4-BE49-F238E27FC236}">
                <a16:creationId xmlns:a16="http://schemas.microsoft.com/office/drawing/2014/main" id="{E7436080-D3C4-4408-8B45-AFAC25E88D2B}"/>
              </a:ext>
            </a:extLst>
          </p:cNvPr>
          <p:cNvCxnSpPr>
            <a:cxnSpLocks/>
          </p:cNvCxnSpPr>
          <p:nvPr/>
        </p:nvCxnSpPr>
        <p:spPr>
          <a:xfrm>
            <a:off x="4199620" y="2262326"/>
            <a:ext cx="0" cy="55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A76D15-6891-4B5A-A0F1-697B96FA22D7}"/>
              </a:ext>
            </a:extLst>
          </p:cNvPr>
          <p:cNvCxnSpPr>
            <a:cxnSpLocks/>
          </p:cNvCxnSpPr>
          <p:nvPr/>
        </p:nvCxnSpPr>
        <p:spPr>
          <a:xfrm>
            <a:off x="4707126" y="2273212"/>
            <a:ext cx="0" cy="55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F16011-8E57-40C0-80B4-29B6CED77688}"/>
              </a:ext>
            </a:extLst>
          </p:cNvPr>
          <p:cNvCxnSpPr>
            <a:cxnSpLocks/>
          </p:cNvCxnSpPr>
          <p:nvPr/>
        </p:nvCxnSpPr>
        <p:spPr>
          <a:xfrm>
            <a:off x="5170245" y="2262326"/>
            <a:ext cx="0" cy="55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26404D8-FBE9-40BF-A83F-5AD32F9DFB2B}"/>
              </a:ext>
            </a:extLst>
          </p:cNvPr>
          <p:cNvCxnSpPr>
            <a:cxnSpLocks/>
          </p:cNvCxnSpPr>
          <p:nvPr/>
        </p:nvCxnSpPr>
        <p:spPr>
          <a:xfrm>
            <a:off x="5588975" y="2273212"/>
            <a:ext cx="0" cy="55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EB59975-81E8-4586-BB19-B464306131D8}"/>
              </a:ext>
            </a:extLst>
          </p:cNvPr>
          <p:cNvCxnSpPr>
            <a:cxnSpLocks/>
          </p:cNvCxnSpPr>
          <p:nvPr/>
        </p:nvCxnSpPr>
        <p:spPr>
          <a:xfrm>
            <a:off x="6041635" y="2273212"/>
            <a:ext cx="0" cy="55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48C2C9C-24B3-4C73-9956-E5E60D2DE658}"/>
              </a:ext>
            </a:extLst>
          </p:cNvPr>
          <p:cNvCxnSpPr>
            <a:cxnSpLocks/>
          </p:cNvCxnSpPr>
          <p:nvPr/>
        </p:nvCxnSpPr>
        <p:spPr>
          <a:xfrm>
            <a:off x="6549142" y="2262326"/>
            <a:ext cx="0" cy="55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0E114CA-377A-44DA-AD42-5B99D181660F}"/>
              </a:ext>
            </a:extLst>
          </p:cNvPr>
          <p:cNvCxnSpPr>
            <a:cxnSpLocks/>
          </p:cNvCxnSpPr>
          <p:nvPr/>
        </p:nvCxnSpPr>
        <p:spPr>
          <a:xfrm>
            <a:off x="7047772" y="2273211"/>
            <a:ext cx="0" cy="55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FEF4B9-0AD0-431C-A11E-823D1B7D98AF}"/>
              </a:ext>
            </a:extLst>
          </p:cNvPr>
          <p:cNvCxnSpPr>
            <a:cxnSpLocks/>
          </p:cNvCxnSpPr>
          <p:nvPr/>
        </p:nvCxnSpPr>
        <p:spPr>
          <a:xfrm>
            <a:off x="7515843" y="2273212"/>
            <a:ext cx="0" cy="556155"/>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309724B-C757-4580-9FC8-65851C411E6B}"/>
              </a:ext>
            </a:extLst>
          </p:cNvPr>
          <p:cNvSpPr txBox="1"/>
          <p:nvPr/>
        </p:nvSpPr>
        <p:spPr>
          <a:xfrm>
            <a:off x="3704695" y="1798217"/>
            <a:ext cx="574875" cy="261610"/>
          </a:xfrm>
          <a:prstGeom prst="rect">
            <a:avLst/>
          </a:prstGeom>
          <a:noFill/>
        </p:spPr>
        <p:txBody>
          <a:bodyPr wrap="square" rtlCol="0">
            <a:spAutoFit/>
          </a:bodyPr>
          <a:lstStyle/>
          <a:p>
            <a:r>
              <a:rPr lang="en-US" sz="1100" dirty="0"/>
              <a:t>MRI-b</a:t>
            </a:r>
          </a:p>
        </p:txBody>
      </p:sp>
      <p:sp>
        <p:nvSpPr>
          <p:cNvPr id="68" name="TextBox 67">
            <a:extLst>
              <a:ext uri="{FF2B5EF4-FFF2-40B4-BE49-F238E27FC236}">
                <a16:creationId xmlns:a16="http://schemas.microsoft.com/office/drawing/2014/main" id="{43D7B1EF-0F4B-4390-9A68-5C220BA8A9C8}"/>
              </a:ext>
            </a:extLst>
          </p:cNvPr>
          <p:cNvSpPr txBox="1"/>
          <p:nvPr/>
        </p:nvSpPr>
        <p:spPr>
          <a:xfrm>
            <a:off x="4180284" y="1798217"/>
            <a:ext cx="574875" cy="261610"/>
          </a:xfrm>
          <a:prstGeom prst="rect">
            <a:avLst/>
          </a:prstGeom>
          <a:noFill/>
        </p:spPr>
        <p:txBody>
          <a:bodyPr wrap="square" rtlCol="0">
            <a:spAutoFit/>
          </a:bodyPr>
          <a:lstStyle/>
          <a:p>
            <a:r>
              <a:rPr lang="en-US" sz="1100" dirty="0"/>
              <a:t>MRI-b</a:t>
            </a:r>
          </a:p>
        </p:txBody>
      </p:sp>
      <p:sp>
        <p:nvSpPr>
          <p:cNvPr id="69" name="TextBox 68">
            <a:extLst>
              <a:ext uri="{FF2B5EF4-FFF2-40B4-BE49-F238E27FC236}">
                <a16:creationId xmlns:a16="http://schemas.microsoft.com/office/drawing/2014/main" id="{57C21AFB-A2FC-47B3-A354-08F84F6F688A}"/>
              </a:ext>
            </a:extLst>
          </p:cNvPr>
          <p:cNvSpPr txBox="1"/>
          <p:nvPr/>
        </p:nvSpPr>
        <p:spPr>
          <a:xfrm>
            <a:off x="4679837" y="1799119"/>
            <a:ext cx="574875" cy="261610"/>
          </a:xfrm>
          <a:prstGeom prst="rect">
            <a:avLst/>
          </a:prstGeom>
          <a:noFill/>
        </p:spPr>
        <p:txBody>
          <a:bodyPr wrap="square" rtlCol="0">
            <a:spAutoFit/>
          </a:bodyPr>
          <a:lstStyle/>
          <a:p>
            <a:r>
              <a:rPr lang="en-US" sz="1100" dirty="0"/>
              <a:t>MRI-b</a:t>
            </a:r>
          </a:p>
        </p:txBody>
      </p:sp>
      <p:sp>
        <p:nvSpPr>
          <p:cNvPr id="70" name="TextBox 69">
            <a:extLst>
              <a:ext uri="{FF2B5EF4-FFF2-40B4-BE49-F238E27FC236}">
                <a16:creationId xmlns:a16="http://schemas.microsoft.com/office/drawing/2014/main" id="{F9C85C70-0E6F-4BA5-8912-D7626634903C}"/>
              </a:ext>
            </a:extLst>
          </p:cNvPr>
          <p:cNvSpPr txBox="1"/>
          <p:nvPr/>
        </p:nvSpPr>
        <p:spPr>
          <a:xfrm>
            <a:off x="5163423" y="1800815"/>
            <a:ext cx="574875" cy="261610"/>
          </a:xfrm>
          <a:prstGeom prst="rect">
            <a:avLst/>
          </a:prstGeom>
          <a:noFill/>
        </p:spPr>
        <p:txBody>
          <a:bodyPr wrap="square" rtlCol="0">
            <a:spAutoFit/>
          </a:bodyPr>
          <a:lstStyle/>
          <a:p>
            <a:r>
              <a:rPr lang="en-US" sz="1100" dirty="0"/>
              <a:t>MRI-b</a:t>
            </a:r>
          </a:p>
        </p:txBody>
      </p:sp>
      <p:sp>
        <p:nvSpPr>
          <p:cNvPr id="71" name="TextBox 70">
            <a:extLst>
              <a:ext uri="{FF2B5EF4-FFF2-40B4-BE49-F238E27FC236}">
                <a16:creationId xmlns:a16="http://schemas.microsoft.com/office/drawing/2014/main" id="{A445079D-2F5F-4422-ACE8-DF60BD67EBBC}"/>
              </a:ext>
            </a:extLst>
          </p:cNvPr>
          <p:cNvSpPr txBox="1"/>
          <p:nvPr/>
        </p:nvSpPr>
        <p:spPr>
          <a:xfrm>
            <a:off x="5606204" y="1802622"/>
            <a:ext cx="574875" cy="261610"/>
          </a:xfrm>
          <a:prstGeom prst="rect">
            <a:avLst/>
          </a:prstGeom>
          <a:noFill/>
        </p:spPr>
        <p:txBody>
          <a:bodyPr wrap="square" rtlCol="0">
            <a:spAutoFit/>
          </a:bodyPr>
          <a:lstStyle/>
          <a:p>
            <a:r>
              <a:rPr lang="en-US" sz="1100" dirty="0"/>
              <a:t>MRI-b</a:t>
            </a:r>
          </a:p>
        </p:txBody>
      </p:sp>
      <p:sp>
        <p:nvSpPr>
          <p:cNvPr id="72" name="TextBox 71">
            <a:extLst>
              <a:ext uri="{FF2B5EF4-FFF2-40B4-BE49-F238E27FC236}">
                <a16:creationId xmlns:a16="http://schemas.microsoft.com/office/drawing/2014/main" id="{D61CF848-7AE5-493F-A624-AEBF241F974C}"/>
              </a:ext>
            </a:extLst>
          </p:cNvPr>
          <p:cNvSpPr txBox="1"/>
          <p:nvPr/>
        </p:nvSpPr>
        <p:spPr>
          <a:xfrm>
            <a:off x="6025002" y="1822622"/>
            <a:ext cx="574875" cy="261610"/>
          </a:xfrm>
          <a:prstGeom prst="rect">
            <a:avLst/>
          </a:prstGeom>
          <a:noFill/>
        </p:spPr>
        <p:txBody>
          <a:bodyPr wrap="square" rtlCol="0">
            <a:spAutoFit/>
          </a:bodyPr>
          <a:lstStyle/>
          <a:p>
            <a:r>
              <a:rPr lang="en-US" sz="1100" dirty="0"/>
              <a:t>MRI-b</a:t>
            </a:r>
          </a:p>
        </p:txBody>
      </p:sp>
      <p:sp>
        <p:nvSpPr>
          <p:cNvPr id="73" name="TextBox 72">
            <a:extLst>
              <a:ext uri="{FF2B5EF4-FFF2-40B4-BE49-F238E27FC236}">
                <a16:creationId xmlns:a16="http://schemas.microsoft.com/office/drawing/2014/main" id="{AB75A2E4-F6B7-4269-AF77-82DE5C9B86A8}"/>
              </a:ext>
            </a:extLst>
          </p:cNvPr>
          <p:cNvSpPr txBox="1"/>
          <p:nvPr/>
        </p:nvSpPr>
        <p:spPr>
          <a:xfrm>
            <a:off x="6478358" y="1822622"/>
            <a:ext cx="574875" cy="261610"/>
          </a:xfrm>
          <a:prstGeom prst="rect">
            <a:avLst/>
          </a:prstGeom>
          <a:noFill/>
        </p:spPr>
        <p:txBody>
          <a:bodyPr wrap="square" rtlCol="0">
            <a:spAutoFit/>
          </a:bodyPr>
          <a:lstStyle/>
          <a:p>
            <a:r>
              <a:rPr lang="en-US" sz="1100" dirty="0"/>
              <a:t>MRI-b</a:t>
            </a:r>
          </a:p>
        </p:txBody>
      </p:sp>
      <p:sp>
        <p:nvSpPr>
          <p:cNvPr id="74" name="TextBox 73">
            <a:extLst>
              <a:ext uri="{FF2B5EF4-FFF2-40B4-BE49-F238E27FC236}">
                <a16:creationId xmlns:a16="http://schemas.microsoft.com/office/drawing/2014/main" id="{FC8E4658-D41B-4833-B579-D08C2B4ED542}"/>
              </a:ext>
            </a:extLst>
          </p:cNvPr>
          <p:cNvSpPr txBox="1"/>
          <p:nvPr/>
        </p:nvSpPr>
        <p:spPr>
          <a:xfrm>
            <a:off x="6994683" y="1832675"/>
            <a:ext cx="574875" cy="261610"/>
          </a:xfrm>
          <a:prstGeom prst="rect">
            <a:avLst/>
          </a:prstGeom>
          <a:noFill/>
        </p:spPr>
        <p:txBody>
          <a:bodyPr wrap="square" rtlCol="0">
            <a:spAutoFit/>
          </a:bodyPr>
          <a:lstStyle/>
          <a:p>
            <a:r>
              <a:rPr lang="en-US" sz="1100" dirty="0"/>
              <a:t>MRI-b</a:t>
            </a:r>
          </a:p>
        </p:txBody>
      </p:sp>
      <p:sp>
        <p:nvSpPr>
          <p:cNvPr id="75" name="TextBox 74">
            <a:extLst>
              <a:ext uri="{FF2B5EF4-FFF2-40B4-BE49-F238E27FC236}">
                <a16:creationId xmlns:a16="http://schemas.microsoft.com/office/drawing/2014/main" id="{73EB3B9C-8C5C-4E54-9C5B-F3FC7DDFF267}"/>
              </a:ext>
            </a:extLst>
          </p:cNvPr>
          <p:cNvSpPr txBox="1"/>
          <p:nvPr/>
        </p:nvSpPr>
        <p:spPr>
          <a:xfrm>
            <a:off x="7489683" y="1823400"/>
            <a:ext cx="574875" cy="261610"/>
          </a:xfrm>
          <a:prstGeom prst="rect">
            <a:avLst/>
          </a:prstGeom>
          <a:noFill/>
        </p:spPr>
        <p:txBody>
          <a:bodyPr wrap="square" rtlCol="0">
            <a:spAutoFit/>
          </a:bodyPr>
          <a:lstStyle/>
          <a:p>
            <a:r>
              <a:rPr lang="en-US" sz="1100" dirty="0"/>
              <a:t>MRI-b</a:t>
            </a:r>
          </a:p>
        </p:txBody>
      </p:sp>
      <p:sp>
        <p:nvSpPr>
          <p:cNvPr id="76" name="TextBox 75">
            <a:extLst>
              <a:ext uri="{FF2B5EF4-FFF2-40B4-BE49-F238E27FC236}">
                <a16:creationId xmlns:a16="http://schemas.microsoft.com/office/drawing/2014/main" id="{4F9E8809-AE65-48DF-A559-7F844DF7C487}"/>
              </a:ext>
            </a:extLst>
          </p:cNvPr>
          <p:cNvSpPr txBox="1"/>
          <p:nvPr/>
        </p:nvSpPr>
        <p:spPr>
          <a:xfrm>
            <a:off x="3956157" y="2047113"/>
            <a:ext cx="723680" cy="230832"/>
          </a:xfrm>
          <a:prstGeom prst="rect">
            <a:avLst/>
          </a:prstGeom>
          <a:noFill/>
        </p:spPr>
        <p:txBody>
          <a:bodyPr wrap="square" rtlCol="0">
            <a:spAutoFit/>
          </a:bodyPr>
          <a:lstStyle/>
          <a:p>
            <a:r>
              <a:rPr lang="en-US" sz="900" dirty="0"/>
              <a:t>WB- MRI</a:t>
            </a:r>
          </a:p>
        </p:txBody>
      </p:sp>
      <p:sp>
        <p:nvSpPr>
          <p:cNvPr id="77" name="TextBox 76">
            <a:extLst>
              <a:ext uri="{FF2B5EF4-FFF2-40B4-BE49-F238E27FC236}">
                <a16:creationId xmlns:a16="http://schemas.microsoft.com/office/drawing/2014/main" id="{3364F1DA-C186-46EC-9DDB-24946053C792}"/>
              </a:ext>
            </a:extLst>
          </p:cNvPr>
          <p:cNvSpPr txBox="1"/>
          <p:nvPr/>
        </p:nvSpPr>
        <p:spPr>
          <a:xfrm>
            <a:off x="4454691" y="2049406"/>
            <a:ext cx="723680" cy="230832"/>
          </a:xfrm>
          <a:prstGeom prst="rect">
            <a:avLst/>
          </a:prstGeom>
          <a:noFill/>
        </p:spPr>
        <p:txBody>
          <a:bodyPr wrap="square" rtlCol="0">
            <a:spAutoFit/>
          </a:bodyPr>
          <a:lstStyle/>
          <a:p>
            <a:r>
              <a:rPr lang="en-US" sz="900" dirty="0"/>
              <a:t>WB- MRI</a:t>
            </a:r>
          </a:p>
        </p:txBody>
      </p:sp>
      <p:sp>
        <p:nvSpPr>
          <p:cNvPr id="78" name="TextBox 77">
            <a:extLst>
              <a:ext uri="{FF2B5EF4-FFF2-40B4-BE49-F238E27FC236}">
                <a16:creationId xmlns:a16="http://schemas.microsoft.com/office/drawing/2014/main" id="{D4DFFB4B-ECBC-459F-89F5-9F309D197596}"/>
              </a:ext>
            </a:extLst>
          </p:cNvPr>
          <p:cNvSpPr txBox="1"/>
          <p:nvPr/>
        </p:nvSpPr>
        <p:spPr>
          <a:xfrm>
            <a:off x="4944066" y="2067514"/>
            <a:ext cx="723680" cy="230832"/>
          </a:xfrm>
          <a:prstGeom prst="rect">
            <a:avLst/>
          </a:prstGeom>
          <a:noFill/>
        </p:spPr>
        <p:txBody>
          <a:bodyPr wrap="square" rtlCol="0">
            <a:spAutoFit/>
          </a:bodyPr>
          <a:lstStyle/>
          <a:p>
            <a:r>
              <a:rPr lang="en-US" sz="900" dirty="0"/>
              <a:t>WB- MRI</a:t>
            </a:r>
          </a:p>
        </p:txBody>
      </p:sp>
      <p:sp>
        <p:nvSpPr>
          <p:cNvPr id="79" name="TextBox 78">
            <a:extLst>
              <a:ext uri="{FF2B5EF4-FFF2-40B4-BE49-F238E27FC236}">
                <a16:creationId xmlns:a16="http://schemas.microsoft.com/office/drawing/2014/main" id="{2686A3EF-7D1A-4B1F-A20A-680BA5D3D078}"/>
              </a:ext>
            </a:extLst>
          </p:cNvPr>
          <p:cNvSpPr txBox="1"/>
          <p:nvPr/>
        </p:nvSpPr>
        <p:spPr>
          <a:xfrm>
            <a:off x="5432962" y="2069210"/>
            <a:ext cx="723680" cy="230832"/>
          </a:xfrm>
          <a:prstGeom prst="rect">
            <a:avLst/>
          </a:prstGeom>
          <a:noFill/>
        </p:spPr>
        <p:txBody>
          <a:bodyPr wrap="square" rtlCol="0">
            <a:spAutoFit/>
          </a:bodyPr>
          <a:lstStyle/>
          <a:p>
            <a:r>
              <a:rPr lang="en-US" sz="900" dirty="0"/>
              <a:t>WB- MRI</a:t>
            </a:r>
          </a:p>
        </p:txBody>
      </p:sp>
      <p:sp>
        <p:nvSpPr>
          <p:cNvPr id="80" name="TextBox 79">
            <a:extLst>
              <a:ext uri="{FF2B5EF4-FFF2-40B4-BE49-F238E27FC236}">
                <a16:creationId xmlns:a16="http://schemas.microsoft.com/office/drawing/2014/main" id="{0BAAED1F-2AEC-489E-8754-8926EF53B79F}"/>
              </a:ext>
            </a:extLst>
          </p:cNvPr>
          <p:cNvSpPr txBox="1"/>
          <p:nvPr/>
        </p:nvSpPr>
        <p:spPr>
          <a:xfrm>
            <a:off x="5915100" y="2070850"/>
            <a:ext cx="723680" cy="230832"/>
          </a:xfrm>
          <a:prstGeom prst="rect">
            <a:avLst/>
          </a:prstGeom>
          <a:noFill/>
        </p:spPr>
        <p:txBody>
          <a:bodyPr wrap="square" rtlCol="0">
            <a:spAutoFit/>
          </a:bodyPr>
          <a:lstStyle/>
          <a:p>
            <a:r>
              <a:rPr lang="en-US" sz="900" dirty="0"/>
              <a:t>WB- MRI</a:t>
            </a:r>
          </a:p>
        </p:txBody>
      </p:sp>
      <p:sp>
        <p:nvSpPr>
          <p:cNvPr id="81" name="TextBox 80">
            <a:extLst>
              <a:ext uri="{FF2B5EF4-FFF2-40B4-BE49-F238E27FC236}">
                <a16:creationId xmlns:a16="http://schemas.microsoft.com/office/drawing/2014/main" id="{CB1E8548-17C6-4E9B-82CB-52FEF41ABD9D}"/>
              </a:ext>
            </a:extLst>
          </p:cNvPr>
          <p:cNvSpPr txBox="1"/>
          <p:nvPr/>
        </p:nvSpPr>
        <p:spPr>
          <a:xfrm>
            <a:off x="6395330" y="2063307"/>
            <a:ext cx="723680" cy="230832"/>
          </a:xfrm>
          <a:prstGeom prst="rect">
            <a:avLst/>
          </a:prstGeom>
          <a:noFill/>
        </p:spPr>
        <p:txBody>
          <a:bodyPr wrap="square" rtlCol="0">
            <a:spAutoFit/>
          </a:bodyPr>
          <a:lstStyle/>
          <a:p>
            <a:r>
              <a:rPr lang="en-US" sz="900" dirty="0"/>
              <a:t>WB- MRI</a:t>
            </a:r>
          </a:p>
        </p:txBody>
      </p:sp>
      <p:sp>
        <p:nvSpPr>
          <p:cNvPr id="82" name="TextBox 81">
            <a:extLst>
              <a:ext uri="{FF2B5EF4-FFF2-40B4-BE49-F238E27FC236}">
                <a16:creationId xmlns:a16="http://schemas.microsoft.com/office/drawing/2014/main" id="{FF85095B-63EB-4E6A-A4E6-6EEF95EBFD88}"/>
              </a:ext>
            </a:extLst>
          </p:cNvPr>
          <p:cNvSpPr txBox="1"/>
          <p:nvPr/>
        </p:nvSpPr>
        <p:spPr>
          <a:xfrm>
            <a:off x="6901644" y="2064232"/>
            <a:ext cx="723680" cy="230832"/>
          </a:xfrm>
          <a:prstGeom prst="rect">
            <a:avLst/>
          </a:prstGeom>
          <a:noFill/>
        </p:spPr>
        <p:txBody>
          <a:bodyPr wrap="square" rtlCol="0">
            <a:spAutoFit/>
          </a:bodyPr>
          <a:lstStyle/>
          <a:p>
            <a:r>
              <a:rPr lang="en-US" sz="900" dirty="0"/>
              <a:t>WB- MRI</a:t>
            </a:r>
          </a:p>
        </p:txBody>
      </p:sp>
      <p:sp>
        <p:nvSpPr>
          <p:cNvPr id="83" name="TextBox 82">
            <a:extLst>
              <a:ext uri="{FF2B5EF4-FFF2-40B4-BE49-F238E27FC236}">
                <a16:creationId xmlns:a16="http://schemas.microsoft.com/office/drawing/2014/main" id="{EC89526B-9D86-4D6B-AF4C-332DE5502AB5}"/>
              </a:ext>
            </a:extLst>
          </p:cNvPr>
          <p:cNvSpPr txBox="1"/>
          <p:nvPr/>
        </p:nvSpPr>
        <p:spPr>
          <a:xfrm>
            <a:off x="7409070" y="2074621"/>
            <a:ext cx="723680" cy="230832"/>
          </a:xfrm>
          <a:prstGeom prst="rect">
            <a:avLst/>
          </a:prstGeom>
          <a:noFill/>
        </p:spPr>
        <p:txBody>
          <a:bodyPr wrap="square" rtlCol="0">
            <a:spAutoFit/>
          </a:bodyPr>
          <a:lstStyle/>
          <a:p>
            <a:r>
              <a:rPr lang="en-US" sz="900" dirty="0"/>
              <a:t>WB- MRI</a:t>
            </a:r>
          </a:p>
        </p:txBody>
      </p:sp>
    </p:spTree>
    <p:extLst>
      <p:ext uri="{BB962C8B-B14F-4D97-AF65-F5344CB8AC3E}">
        <p14:creationId xmlns:p14="http://schemas.microsoft.com/office/powerpoint/2010/main" val="67730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Right 26">
            <a:extLst>
              <a:ext uri="{FF2B5EF4-FFF2-40B4-BE49-F238E27FC236}">
                <a16:creationId xmlns:a16="http://schemas.microsoft.com/office/drawing/2014/main" id="{A7505073-21A1-419E-AD3C-5D34D85CDDF7}"/>
              </a:ext>
            </a:extLst>
          </p:cNvPr>
          <p:cNvSpPr/>
          <p:nvPr/>
        </p:nvSpPr>
        <p:spPr>
          <a:xfrm>
            <a:off x="3214675" y="1261839"/>
            <a:ext cx="5138216" cy="566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3B5116-583D-6D4C-81BE-B810A46E828A}"/>
              </a:ext>
            </a:extLst>
          </p:cNvPr>
          <p:cNvSpPr>
            <a:spLocks noGrp="1"/>
          </p:cNvSpPr>
          <p:nvPr>
            <p:ph type="title"/>
          </p:nvPr>
        </p:nvSpPr>
        <p:spPr>
          <a:xfrm>
            <a:off x="1219860" y="75868"/>
            <a:ext cx="9985365" cy="956056"/>
          </a:xfrm>
          <a:ln>
            <a:noFill/>
          </a:ln>
        </p:spPr>
        <p:txBody>
          <a:bodyPr>
            <a:normAutofit/>
          </a:bodyPr>
          <a:lstStyle/>
          <a:p>
            <a:r>
              <a:rPr lang="en-US" sz="3200" b="1" dirty="0">
                <a:latin typeface="Arial" panose="020B0604020202020204" pitchFamily="34" charset="0"/>
                <a:cs typeface="Arial" panose="020B0604020202020204" pitchFamily="34" charset="0"/>
              </a:rPr>
              <a:t>Current screening pathway for a LFS patient - UK</a:t>
            </a:r>
          </a:p>
        </p:txBody>
      </p:sp>
      <p:sp>
        <p:nvSpPr>
          <p:cNvPr id="8" name="Pentagon 7">
            <a:extLst>
              <a:ext uri="{FF2B5EF4-FFF2-40B4-BE49-F238E27FC236}">
                <a16:creationId xmlns:a16="http://schemas.microsoft.com/office/drawing/2014/main" id="{902DA59D-BBC7-734C-A8B0-609BAA1587D9}"/>
              </a:ext>
            </a:extLst>
          </p:cNvPr>
          <p:cNvSpPr/>
          <p:nvPr/>
        </p:nvSpPr>
        <p:spPr>
          <a:xfrm>
            <a:off x="3186771" y="2816692"/>
            <a:ext cx="8164286" cy="587828"/>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8B31E39-A6D2-0847-84EE-AFF36D944325}"/>
              </a:ext>
            </a:extLst>
          </p:cNvPr>
          <p:cNvCxnSpPr/>
          <p:nvPr/>
        </p:nvCxnSpPr>
        <p:spPr>
          <a:xfrm>
            <a:off x="3986178" y="2067366"/>
            <a:ext cx="0" cy="185057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618559-8B01-4448-91B5-8BE6083F5061}"/>
              </a:ext>
            </a:extLst>
          </p:cNvPr>
          <p:cNvSpPr txBox="1"/>
          <p:nvPr/>
        </p:nvSpPr>
        <p:spPr>
          <a:xfrm>
            <a:off x="3736449" y="3884639"/>
            <a:ext cx="1328057" cy="276999"/>
          </a:xfrm>
          <a:prstGeom prst="rect">
            <a:avLst/>
          </a:prstGeom>
          <a:noFill/>
        </p:spPr>
        <p:txBody>
          <a:bodyPr wrap="square" rtlCol="0">
            <a:spAutoFit/>
          </a:bodyPr>
          <a:lstStyle/>
          <a:p>
            <a:r>
              <a:rPr lang="en-US" sz="1200" dirty="0"/>
              <a:t>20 y</a:t>
            </a:r>
          </a:p>
        </p:txBody>
      </p:sp>
      <p:cxnSp>
        <p:nvCxnSpPr>
          <p:cNvPr id="12" name="Straight Connector 11">
            <a:extLst>
              <a:ext uri="{FF2B5EF4-FFF2-40B4-BE49-F238E27FC236}">
                <a16:creationId xmlns:a16="http://schemas.microsoft.com/office/drawing/2014/main" id="{DC21C840-1DC6-8E4A-B4A8-183C3367DEB5}"/>
              </a:ext>
            </a:extLst>
          </p:cNvPr>
          <p:cNvCxnSpPr>
            <a:cxnSpLocks/>
          </p:cNvCxnSpPr>
          <p:nvPr/>
        </p:nvCxnSpPr>
        <p:spPr>
          <a:xfrm>
            <a:off x="8249814" y="2100019"/>
            <a:ext cx="0" cy="173954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58A8B0-14B7-ED44-9FF4-5220D46B2C2B}"/>
              </a:ext>
            </a:extLst>
          </p:cNvPr>
          <p:cNvSpPr txBox="1"/>
          <p:nvPr/>
        </p:nvSpPr>
        <p:spPr>
          <a:xfrm>
            <a:off x="8145264" y="3797304"/>
            <a:ext cx="1328057" cy="276999"/>
          </a:xfrm>
          <a:prstGeom prst="rect">
            <a:avLst/>
          </a:prstGeom>
          <a:noFill/>
        </p:spPr>
        <p:txBody>
          <a:bodyPr wrap="square" rtlCol="0">
            <a:spAutoFit/>
          </a:bodyPr>
          <a:lstStyle/>
          <a:p>
            <a:r>
              <a:rPr lang="en-US" sz="1200" dirty="0"/>
              <a:t>50 y</a:t>
            </a:r>
          </a:p>
        </p:txBody>
      </p:sp>
      <p:cxnSp>
        <p:nvCxnSpPr>
          <p:cNvPr id="16" name="Straight Connector 15">
            <a:extLst>
              <a:ext uri="{FF2B5EF4-FFF2-40B4-BE49-F238E27FC236}">
                <a16:creationId xmlns:a16="http://schemas.microsoft.com/office/drawing/2014/main" id="{CC4DACC4-05F2-3B46-911E-F640B28810BF}"/>
              </a:ext>
            </a:extLst>
          </p:cNvPr>
          <p:cNvCxnSpPr>
            <a:cxnSpLocks/>
          </p:cNvCxnSpPr>
          <p:nvPr/>
        </p:nvCxnSpPr>
        <p:spPr>
          <a:xfrm>
            <a:off x="4437837" y="2078251"/>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DC1EBA-0789-1D43-94DB-A00D96252438}"/>
              </a:ext>
            </a:extLst>
          </p:cNvPr>
          <p:cNvCxnSpPr>
            <a:cxnSpLocks/>
          </p:cNvCxnSpPr>
          <p:nvPr/>
        </p:nvCxnSpPr>
        <p:spPr>
          <a:xfrm>
            <a:off x="4914433" y="2089136"/>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2A7728-7D49-864C-AC85-DA2883B3FB03}"/>
              </a:ext>
            </a:extLst>
          </p:cNvPr>
          <p:cNvCxnSpPr>
            <a:cxnSpLocks/>
          </p:cNvCxnSpPr>
          <p:nvPr/>
        </p:nvCxnSpPr>
        <p:spPr>
          <a:xfrm>
            <a:off x="5371631" y="2089136"/>
            <a:ext cx="9993"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2F34AD-E6BB-2D4E-AB09-EADCB91EDE59}"/>
              </a:ext>
            </a:extLst>
          </p:cNvPr>
          <p:cNvCxnSpPr>
            <a:cxnSpLocks/>
          </p:cNvCxnSpPr>
          <p:nvPr/>
        </p:nvCxnSpPr>
        <p:spPr>
          <a:xfrm>
            <a:off x="5820125" y="2067366"/>
            <a:ext cx="0" cy="762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6E3B6A-E805-834D-BF7A-DF5FECEEEE3E}"/>
              </a:ext>
            </a:extLst>
          </p:cNvPr>
          <p:cNvCxnSpPr>
            <a:cxnSpLocks/>
          </p:cNvCxnSpPr>
          <p:nvPr/>
        </p:nvCxnSpPr>
        <p:spPr>
          <a:xfrm>
            <a:off x="6283657" y="2078250"/>
            <a:ext cx="0" cy="751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72B784-DD8F-F84B-91A6-2C77AA28C1C7}"/>
              </a:ext>
            </a:extLst>
          </p:cNvPr>
          <p:cNvCxnSpPr>
            <a:cxnSpLocks/>
          </p:cNvCxnSpPr>
          <p:nvPr/>
        </p:nvCxnSpPr>
        <p:spPr>
          <a:xfrm>
            <a:off x="6783211" y="2067366"/>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A4B1F9-4949-AB47-A222-0B3BA2D74338}"/>
              </a:ext>
            </a:extLst>
          </p:cNvPr>
          <p:cNvCxnSpPr>
            <a:cxnSpLocks/>
          </p:cNvCxnSpPr>
          <p:nvPr/>
        </p:nvCxnSpPr>
        <p:spPr>
          <a:xfrm>
            <a:off x="7268914" y="2089136"/>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44493-F0F1-AF4C-9399-16B2433636F6}"/>
              </a:ext>
            </a:extLst>
          </p:cNvPr>
          <p:cNvCxnSpPr>
            <a:cxnSpLocks/>
          </p:cNvCxnSpPr>
          <p:nvPr/>
        </p:nvCxnSpPr>
        <p:spPr>
          <a:xfrm>
            <a:off x="7751053" y="2089135"/>
            <a:ext cx="0" cy="727557"/>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9F73B51-DE7E-474F-BFE8-7EAC388C8DCD}"/>
              </a:ext>
            </a:extLst>
          </p:cNvPr>
          <p:cNvSpPr txBox="1"/>
          <p:nvPr/>
        </p:nvSpPr>
        <p:spPr>
          <a:xfrm>
            <a:off x="3473259" y="1385053"/>
            <a:ext cx="4015569" cy="307777"/>
          </a:xfrm>
          <a:prstGeom prst="rect">
            <a:avLst/>
          </a:prstGeom>
          <a:noFill/>
        </p:spPr>
        <p:txBody>
          <a:bodyPr wrap="square" rtlCol="0">
            <a:spAutoFit/>
          </a:bodyPr>
          <a:lstStyle/>
          <a:p>
            <a:pPr algn="ctr"/>
            <a:r>
              <a:rPr lang="en-US" sz="1400" b="1" dirty="0">
                <a:solidFill>
                  <a:schemeClr val="bg1"/>
                </a:solidFill>
              </a:rPr>
              <a:t>Yearly breast  MRI 20-50y</a:t>
            </a:r>
          </a:p>
        </p:txBody>
      </p:sp>
      <p:sp>
        <p:nvSpPr>
          <p:cNvPr id="40" name="TextBox 39">
            <a:extLst>
              <a:ext uri="{FF2B5EF4-FFF2-40B4-BE49-F238E27FC236}">
                <a16:creationId xmlns:a16="http://schemas.microsoft.com/office/drawing/2014/main" id="{52A1C17E-6AFC-9D4A-8922-6ADD9E812F11}"/>
              </a:ext>
            </a:extLst>
          </p:cNvPr>
          <p:cNvSpPr txBox="1"/>
          <p:nvPr/>
        </p:nvSpPr>
        <p:spPr>
          <a:xfrm>
            <a:off x="4221330" y="1806668"/>
            <a:ext cx="574875" cy="276999"/>
          </a:xfrm>
          <a:prstGeom prst="rect">
            <a:avLst/>
          </a:prstGeom>
          <a:noFill/>
        </p:spPr>
        <p:txBody>
          <a:bodyPr wrap="square" rtlCol="0">
            <a:spAutoFit/>
          </a:bodyPr>
          <a:lstStyle/>
          <a:p>
            <a:r>
              <a:rPr lang="en-US" sz="1200" dirty="0"/>
              <a:t>MRI-b</a:t>
            </a:r>
          </a:p>
        </p:txBody>
      </p:sp>
      <p:sp>
        <p:nvSpPr>
          <p:cNvPr id="42" name="TextBox 41">
            <a:extLst>
              <a:ext uri="{FF2B5EF4-FFF2-40B4-BE49-F238E27FC236}">
                <a16:creationId xmlns:a16="http://schemas.microsoft.com/office/drawing/2014/main" id="{9063EE12-BBB7-994D-B4FD-60C7BC5E9F47}"/>
              </a:ext>
            </a:extLst>
          </p:cNvPr>
          <p:cNvSpPr txBox="1"/>
          <p:nvPr/>
        </p:nvSpPr>
        <p:spPr>
          <a:xfrm>
            <a:off x="5115572" y="1832118"/>
            <a:ext cx="626907" cy="276999"/>
          </a:xfrm>
          <a:prstGeom prst="rect">
            <a:avLst/>
          </a:prstGeom>
          <a:noFill/>
        </p:spPr>
        <p:txBody>
          <a:bodyPr wrap="square" rtlCol="0">
            <a:spAutoFit/>
          </a:bodyPr>
          <a:lstStyle/>
          <a:p>
            <a:r>
              <a:rPr lang="en-US" sz="1200" dirty="0"/>
              <a:t>MRI-b</a:t>
            </a:r>
          </a:p>
        </p:txBody>
      </p:sp>
      <p:cxnSp>
        <p:nvCxnSpPr>
          <p:cNvPr id="52" name="Straight Connector 51">
            <a:extLst>
              <a:ext uri="{FF2B5EF4-FFF2-40B4-BE49-F238E27FC236}">
                <a16:creationId xmlns:a16="http://schemas.microsoft.com/office/drawing/2014/main" id="{ACE21AAC-102A-8849-AD06-5EF91A89429D}"/>
              </a:ext>
            </a:extLst>
          </p:cNvPr>
          <p:cNvCxnSpPr>
            <a:cxnSpLocks/>
          </p:cNvCxnSpPr>
          <p:nvPr/>
        </p:nvCxnSpPr>
        <p:spPr>
          <a:xfrm>
            <a:off x="8039205" y="1803681"/>
            <a:ext cx="0" cy="10256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5F4AE9A-C17C-FB4F-B3D3-EFDB85DCF362}"/>
              </a:ext>
            </a:extLst>
          </p:cNvPr>
          <p:cNvSpPr txBox="1"/>
          <p:nvPr/>
        </p:nvSpPr>
        <p:spPr>
          <a:xfrm>
            <a:off x="8041908" y="1945466"/>
            <a:ext cx="3662790" cy="276999"/>
          </a:xfrm>
          <a:prstGeom prst="rect">
            <a:avLst/>
          </a:prstGeom>
          <a:noFill/>
        </p:spPr>
        <p:txBody>
          <a:bodyPr wrap="square" rtlCol="0">
            <a:spAutoFit/>
          </a:bodyPr>
          <a:lstStyle/>
          <a:p>
            <a:r>
              <a:rPr lang="en-US" sz="1200" dirty="0">
                <a:solidFill>
                  <a:srgbClr val="FF0000"/>
                </a:solidFill>
              </a:rPr>
              <a:t>Surgery: </a:t>
            </a:r>
            <a:r>
              <a:rPr lang="en-US" sz="1200" dirty="0"/>
              <a:t>Bilateral mastectomy and reconstruction. </a:t>
            </a:r>
          </a:p>
        </p:txBody>
      </p:sp>
      <p:grpSp>
        <p:nvGrpSpPr>
          <p:cNvPr id="9" name="Group 8">
            <a:extLst>
              <a:ext uri="{FF2B5EF4-FFF2-40B4-BE49-F238E27FC236}">
                <a16:creationId xmlns:a16="http://schemas.microsoft.com/office/drawing/2014/main" id="{C4580448-3205-E14B-BD35-7D367FA1F113}"/>
              </a:ext>
            </a:extLst>
          </p:cNvPr>
          <p:cNvGrpSpPr/>
          <p:nvPr/>
        </p:nvGrpSpPr>
        <p:grpSpPr>
          <a:xfrm>
            <a:off x="1774005" y="2242094"/>
            <a:ext cx="955569" cy="1584019"/>
            <a:chOff x="1524000" y="2653941"/>
            <a:chExt cx="936171" cy="1488478"/>
          </a:xfrm>
        </p:grpSpPr>
        <p:sp>
          <p:nvSpPr>
            <p:cNvPr id="4" name="Oval 3">
              <a:extLst>
                <a:ext uri="{FF2B5EF4-FFF2-40B4-BE49-F238E27FC236}">
                  <a16:creationId xmlns:a16="http://schemas.microsoft.com/office/drawing/2014/main" id="{BCDFA235-C1EB-E249-AA29-A1E03B9F515E}"/>
                </a:ext>
              </a:extLst>
            </p:cNvPr>
            <p:cNvSpPr/>
            <p:nvPr/>
          </p:nvSpPr>
          <p:spPr>
            <a:xfrm>
              <a:off x="1816699" y="2653941"/>
              <a:ext cx="403612" cy="328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1CC6BF7D-D59F-4C4E-AB95-67CA72510C75}"/>
                </a:ext>
              </a:extLst>
            </p:cNvPr>
            <p:cNvSpPr/>
            <p:nvPr/>
          </p:nvSpPr>
          <p:spPr>
            <a:xfrm>
              <a:off x="1524000" y="2982686"/>
              <a:ext cx="936171" cy="1002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8F891CA-124B-4643-8810-3DB83F231603}"/>
                </a:ext>
              </a:extLst>
            </p:cNvPr>
            <p:cNvCxnSpPr/>
            <p:nvPr/>
          </p:nvCxnSpPr>
          <p:spPr>
            <a:xfrm>
              <a:off x="1524000" y="3287486"/>
              <a:ext cx="936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220067B-38D1-AD49-813D-846A3CB2A2BA}"/>
                </a:ext>
              </a:extLst>
            </p:cNvPr>
            <p:cNvSpPr/>
            <p:nvPr/>
          </p:nvSpPr>
          <p:spPr>
            <a:xfrm>
              <a:off x="1816700" y="3985404"/>
              <a:ext cx="132871"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8E31D8B-07DA-B842-B3B1-A8AD1B147524}"/>
                </a:ext>
              </a:extLst>
            </p:cNvPr>
            <p:cNvSpPr/>
            <p:nvPr/>
          </p:nvSpPr>
          <p:spPr>
            <a:xfrm>
              <a:off x="2107124" y="3987144"/>
              <a:ext cx="132871"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a:extLst>
              <a:ext uri="{FF2B5EF4-FFF2-40B4-BE49-F238E27FC236}">
                <a16:creationId xmlns:a16="http://schemas.microsoft.com/office/drawing/2014/main" id="{78405545-65D0-314D-A5D9-FF0287DE1C6F}"/>
              </a:ext>
            </a:extLst>
          </p:cNvPr>
          <p:cNvCxnSpPr/>
          <p:nvPr/>
        </p:nvCxnSpPr>
        <p:spPr>
          <a:xfrm>
            <a:off x="0" y="98066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661001B-341D-7B41-99B2-E7A271537314}"/>
              </a:ext>
            </a:extLst>
          </p:cNvPr>
          <p:cNvSpPr txBox="1"/>
          <p:nvPr/>
        </p:nvSpPr>
        <p:spPr>
          <a:xfrm>
            <a:off x="4704074" y="1819393"/>
            <a:ext cx="574875" cy="276999"/>
          </a:xfrm>
          <a:prstGeom prst="rect">
            <a:avLst/>
          </a:prstGeom>
          <a:noFill/>
        </p:spPr>
        <p:txBody>
          <a:bodyPr wrap="square" rtlCol="0">
            <a:spAutoFit/>
          </a:bodyPr>
          <a:lstStyle/>
          <a:p>
            <a:r>
              <a:rPr lang="en-US" sz="1200" dirty="0"/>
              <a:t>MRI-b</a:t>
            </a:r>
          </a:p>
        </p:txBody>
      </p:sp>
      <p:sp>
        <p:nvSpPr>
          <p:cNvPr id="51" name="TextBox 50">
            <a:extLst>
              <a:ext uri="{FF2B5EF4-FFF2-40B4-BE49-F238E27FC236}">
                <a16:creationId xmlns:a16="http://schemas.microsoft.com/office/drawing/2014/main" id="{895936FD-61F7-EB4F-B6DB-BD12F1CF80AC}"/>
              </a:ext>
            </a:extLst>
          </p:cNvPr>
          <p:cNvSpPr txBox="1"/>
          <p:nvPr/>
        </p:nvSpPr>
        <p:spPr>
          <a:xfrm>
            <a:off x="5559082" y="1831512"/>
            <a:ext cx="682950" cy="276999"/>
          </a:xfrm>
          <a:prstGeom prst="rect">
            <a:avLst/>
          </a:prstGeom>
          <a:noFill/>
        </p:spPr>
        <p:txBody>
          <a:bodyPr wrap="square" rtlCol="0">
            <a:spAutoFit/>
          </a:bodyPr>
          <a:lstStyle/>
          <a:p>
            <a:r>
              <a:rPr lang="en-US" sz="1200" dirty="0"/>
              <a:t>MRI-b</a:t>
            </a:r>
          </a:p>
        </p:txBody>
      </p:sp>
      <p:sp>
        <p:nvSpPr>
          <p:cNvPr id="54" name="TextBox 53">
            <a:extLst>
              <a:ext uri="{FF2B5EF4-FFF2-40B4-BE49-F238E27FC236}">
                <a16:creationId xmlns:a16="http://schemas.microsoft.com/office/drawing/2014/main" id="{8C00A664-7469-1047-8527-ECE1A7303E7F}"/>
              </a:ext>
            </a:extLst>
          </p:cNvPr>
          <p:cNvSpPr txBox="1"/>
          <p:nvPr/>
        </p:nvSpPr>
        <p:spPr>
          <a:xfrm>
            <a:off x="6017478" y="1828604"/>
            <a:ext cx="707849" cy="276999"/>
          </a:xfrm>
          <a:prstGeom prst="rect">
            <a:avLst/>
          </a:prstGeom>
          <a:noFill/>
        </p:spPr>
        <p:txBody>
          <a:bodyPr wrap="square" rtlCol="0">
            <a:spAutoFit/>
          </a:bodyPr>
          <a:lstStyle/>
          <a:p>
            <a:r>
              <a:rPr lang="en-US" sz="1200" dirty="0"/>
              <a:t>MRI-b</a:t>
            </a:r>
          </a:p>
        </p:txBody>
      </p:sp>
      <p:sp>
        <p:nvSpPr>
          <p:cNvPr id="56" name="TextBox 55">
            <a:extLst>
              <a:ext uri="{FF2B5EF4-FFF2-40B4-BE49-F238E27FC236}">
                <a16:creationId xmlns:a16="http://schemas.microsoft.com/office/drawing/2014/main" id="{DAD49DD5-59B9-8743-B064-F0785052527A}"/>
              </a:ext>
            </a:extLst>
          </p:cNvPr>
          <p:cNvSpPr txBox="1"/>
          <p:nvPr/>
        </p:nvSpPr>
        <p:spPr>
          <a:xfrm>
            <a:off x="6505789" y="1840998"/>
            <a:ext cx="607105" cy="276999"/>
          </a:xfrm>
          <a:prstGeom prst="rect">
            <a:avLst/>
          </a:prstGeom>
          <a:noFill/>
        </p:spPr>
        <p:txBody>
          <a:bodyPr wrap="square" rtlCol="0">
            <a:spAutoFit/>
          </a:bodyPr>
          <a:lstStyle/>
          <a:p>
            <a:r>
              <a:rPr lang="en-US" sz="1200" dirty="0"/>
              <a:t>MRI-b</a:t>
            </a:r>
          </a:p>
        </p:txBody>
      </p:sp>
      <p:sp>
        <p:nvSpPr>
          <p:cNvPr id="57" name="TextBox 56">
            <a:extLst>
              <a:ext uri="{FF2B5EF4-FFF2-40B4-BE49-F238E27FC236}">
                <a16:creationId xmlns:a16="http://schemas.microsoft.com/office/drawing/2014/main" id="{FA872DAF-1ADA-A343-BCBB-0677E9093CEF}"/>
              </a:ext>
            </a:extLst>
          </p:cNvPr>
          <p:cNvSpPr txBox="1"/>
          <p:nvPr/>
        </p:nvSpPr>
        <p:spPr>
          <a:xfrm>
            <a:off x="7005343" y="1833461"/>
            <a:ext cx="657928" cy="276999"/>
          </a:xfrm>
          <a:prstGeom prst="rect">
            <a:avLst/>
          </a:prstGeom>
          <a:noFill/>
        </p:spPr>
        <p:txBody>
          <a:bodyPr wrap="square" rtlCol="0">
            <a:spAutoFit/>
          </a:bodyPr>
          <a:lstStyle/>
          <a:p>
            <a:r>
              <a:rPr lang="en-US" sz="1200" dirty="0"/>
              <a:t>MRI-b</a:t>
            </a:r>
          </a:p>
        </p:txBody>
      </p:sp>
      <p:sp>
        <p:nvSpPr>
          <p:cNvPr id="58" name="TextBox 57">
            <a:extLst>
              <a:ext uri="{FF2B5EF4-FFF2-40B4-BE49-F238E27FC236}">
                <a16:creationId xmlns:a16="http://schemas.microsoft.com/office/drawing/2014/main" id="{63C89502-8A73-4447-A8FD-D7035046F89D}"/>
              </a:ext>
            </a:extLst>
          </p:cNvPr>
          <p:cNvSpPr txBox="1"/>
          <p:nvPr/>
        </p:nvSpPr>
        <p:spPr>
          <a:xfrm>
            <a:off x="7488827" y="1837229"/>
            <a:ext cx="703099" cy="276999"/>
          </a:xfrm>
          <a:prstGeom prst="rect">
            <a:avLst/>
          </a:prstGeom>
          <a:noFill/>
        </p:spPr>
        <p:txBody>
          <a:bodyPr wrap="square" rtlCol="0">
            <a:spAutoFit/>
          </a:bodyPr>
          <a:lstStyle/>
          <a:p>
            <a:r>
              <a:rPr lang="en-US" sz="1200" dirty="0"/>
              <a:t>MRI-b</a:t>
            </a:r>
          </a:p>
        </p:txBody>
      </p:sp>
      <p:sp>
        <p:nvSpPr>
          <p:cNvPr id="26" name="Slide Number Placeholder 25">
            <a:extLst>
              <a:ext uri="{FF2B5EF4-FFF2-40B4-BE49-F238E27FC236}">
                <a16:creationId xmlns:a16="http://schemas.microsoft.com/office/drawing/2014/main" id="{396811F6-7516-0E48-8CD6-9B20D197AA63}"/>
              </a:ext>
            </a:extLst>
          </p:cNvPr>
          <p:cNvSpPr>
            <a:spLocks noGrp="1"/>
          </p:cNvSpPr>
          <p:nvPr>
            <p:ph type="sldNum" sz="quarter" idx="12"/>
          </p:nvPr>
        </p:nvSpPr>
        <p:spPr/>
        <p:txBody>
          <a:bodyPr/>
          <a:lstStyle/>
          <a:p>
            <a:fld id="{2CD6764E-73D6-7044-9DC9-72ACDA3F174E}" type="slidenum">
              <a:rPr lang="en-US" smtClean="0"/>
              <a:t>8</a:t>
            </a:fld>
            <a:endParaRPr lang="en-US" dirty="0"/>
          </a:p>
        </p:txBody>
      </p:sp>
      <p:sp>
        <p:nvSpPr>
          <p:cNvPr id="28" name="TextBox 27">
            <a:extLst>
              <a:ext uri="{FF2B5EF4-FFF2-40B4-BE49-F238E27FC236}">
                <a16:creationId xmlns:a16="http://schemas.microsoft.com/office/drawing/2014/main" id="{E8E7F0F3-8D3E-4D56-B85C-63EBBEBB2C6C}"/>
              </a:ext>
            </a:extLst>
          </p:cNvPr>
          <p:cNvSpPr txBox="1"/>
          <p:nvPr/>
        </p:nvSpPr>
        <p:spPr>
          <a:xfrm>
            <a:off x="520422" y="4736387"/>
            <a:ext cx="11055882" cy="1477328"/>
          </a:xfrm>
          <a:prstGeom prst="rect">
            <a:avLst/>
          </a:prstGeom>
          <a:noFill/>
        </p:spPr>
        <p:txBody>
          <a:bodyPr wrap="square" rtlCol="0">
            <a:spAutoFit/>
          </a:bodyPr>
          <a:lstStyle/>
          <a:p>
            <a:r>
              <a:rPr lang="en-GB" dirty="0"/>
              <a:t>Yearly breast MRI for females who have not had bilateral mastectomy </a:t>
            </a:r>
          </a:p>
          <a:p>
            <a:r>
              <a:rPr lang="en-GB" dirty="0"/>
              <a:t>No whole body MRI –</a:t>
            </a:r>
            <a:r>
              <a:rPr lang="en-GB" b="1" dirty="0"/>
              <a:t>study recently published (Saya et al, 2017) showed benefit </a:t>
            </a:r>
            <a:r>
              <a:rPr lang="en-GB" dirty="0">
                <a:solidFill>
                  <a:srgbClr val="FF0000"/>
                </a:solidFill>
              </a:rPr>
              <a:t>but not approved as SOC in UK</a:t>
            </a:r>
          </a:p>
          <a:p>
            <a:r>
              <a:rPr lang="en-GB" dirty="0"/>
              <a:t>No chemoprevention has been assessed </a:t>
            </a:r>
          </a:p>
          <a:p>
            <a:r>
              <a:rPr lang="en-GB" dirty="0">
                <a:solidFill>
                  <a:srgbClr val="FF0000"/>
                </a:solidFill>
              </a:rPr>
              <a:t>No national database and no biobank</a:t>
            </a:r>
          </a:p>
          <a:p>
            <a:endParaRPr lang="en-GB" dirty="0"/>
          </a:p>
        </p:txBody>
      </p:sp>
      <p:cxnSp>
        <p:nvCxnSpPr>
          <p:cNvPr id="30" name="Straight Connector 29">
            <a:extLst>
              <a:ext uri="{FF2B5EF4-FFF2-40B4-BE49-F238E27FC236}">
                <a16:creationId xmlns:a16="http://schemas.microsoft.com/office/drawing/2014/main" id="{42EFC7BF-E153-427F-99F6-EEE588C9555A}"/>
              </a:ext>
            </a:extLst>
          </p:cNvPr>
          <p:cNvCxnSpPr>
            <a:cxnSpLocks/>
          </p:cNvCxnSpPr>
          <p:nvPr/>
        </p:nvCxnSpPr>
        <p:spPr>
          <a:xfrm>
            <a:off x="6297447" y="3404520"/>
            <a:ext cx="0" cy="57475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EDCFC0-532F-41E9-9487-3071B05D336D}"/>
              </a:ext>
            </a:extLst>
          </p:cNvPr>
          <p:cNvSpPr txBox="1"/>
          <p:nvPr/>
        </p:nvSpPr>
        <p:spPr>
          <a:xfrm>
            <a:off x="6017479" y="3999045"/>
            <a:ext cx="1328057" cy="276999"/>
          </a:xfrm>
          <a:prstGeom prst="rect">
            <a:avLst/>
          </a:prstGeom>
          <a:noFill/>
        </p:spPr>
        <p:txBody>
          <a:bodyPr wrap="square" rtlCol="0">
            <a:spAutoFit/>
          </a:bodyPr>
          <a:lstStyle/>
          <a:p>
            <a:r>
              <a:rPr lang="en-US" sz="1200" dirty="0"/>
              <a:t>25 y</a:t>
            </a:r>
          </a:p>
        </p:txBody>
      </p:sp>
      <p:sp>
        <p:nvSpPr>
          <p:cNvPr id="44" name="Arrow: Right 43">
            <a:extLst>
              <a:ext uri="{FF2B5EF4-FFF2-40B4-BE49-F238E27FC236}">
                <a16:creationId xmlns:a16="http://schemas.microsoft.com/office/drawing/2014/main" id="{9B185A5D-06A5-4A65-BC84-06233DDFEFD5}"/>
              </a:ext>
            </a:extLst>
          </p:cNvPr>
          <p:cNvSpPr/>
          <p:nvPr/>
        </p:nvSpPr>
        <p:spPr>
          <a:xfrm>
            <a:off x="8352891" y="1251298"/>
            <a:ext cx="1996111" cy="56676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highlight>
                  <a:srgbClr val="FF0000"/>
                </a:highlight>
              </a:rPr>
              <a:t>Yearly mammogram from 50</a:t>
            </a:r>
          </a:p>
        </p:txBody>
      </p:sp>
      <p:sp>
        <p:nvSpPr>
          <p:cNvPr id="41" name="TextBox 40">
            <a:extLst>
              <a:ext uri="{FF2B5EF4-FFF2-40B4-BE49-F238E27FC236}">
                <a16:creationId xmlns:a16="http://schemas.microsoft.com/office/drawing/2014/main" id="{7033E04F-3E0E-466F-9511-FD42B5207E99}"/>
              </a:ext>
            </a:extLst>
          </p:cNvPr>
          <p:cNvSpPr txBox="1"/>
          <p:nvPr/>
        </p:nvSpPr>
        <p:spPr>
          <a:xfrm>
            <a:off x="3704695" y="1798217"/>
            <a:ext cx="574875" cy="276999"/>
          </a:xfrm>
          <a:prstGeom prst="rect">
            <a:avLst/>
          </a:prstGeom>
          <a:noFill/>
        </p:spPr>
        <p:txBody>
          <a:bodyPr wrap="square" rtlCol="0">
            <a:spAutoFit/>
          </a:bodyPr>
          <a:lstStyle/>
          <a:p>
            <a:r>
              <a:rPr lang="en-US" sz="1200" dirty="0"/>
              <a:t>MRI-b</a:t>
            </a:r>
          </a:p>
        </p:txBody>
      </p:sp>
    </p:spTree>
    <p:extLst>
      <p:ext uri="{BB962C8B-B14F-4D97-AF65-F5344CB8AC3E}">
        <p14:creationId xmlns:p14="http://schemas.microsoft.com/office/powerpoint/2010/main" val="388840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49B9E4-EDA6-4073-87AB-412E9C476DE0}"/>
              </a:ext>
            </a:extLst>
          </p:cNvPr>
          <p:cNvSpPr>
            <a:spLocks noGrp="1"/>
          </p:cNvSpPr>
          <p:nvPr>
            <p:ph type="sldNum" sz="quarter" idx="12"/>
          </p:nvPr>
        </p:nvSpPr>
        <p:spPr>
          <a:xfrm>
            <a:off x="9340065" y="6492875"/>
            <a:ext cx="2743200" cy="365125"/>
          </a:xfrm>
        </p:spPr>
        <p:txBody>
          <a:bodyPr/>
          <a:lstStyle/>
          <a:p>
            <a:fld id="{2CD6764E-73D6-7044-9DC9-72ACDA3F174E}" type="slidenum">
              <a:rPr lang="en-US" smtClean="0"/>
              <a:t>9</a:t>
            </a:fld>
            <a:endParaRPr lang="en-US" dirty="0"/>
          </a:p>
        </p:txBody>
      </p:sp>
      <p:pic>
        <p:nvPicPr>
          <p:cNvPr id="5" name="Picture 4">
            <a:extLst>
              <a:ext uri="{FF2B5EF4-FFF2-40B4-BE49-F238E27FC236}">
                <a16:creationId xmlns:a16="http://schemas.microsoft.com/office/drawing/2014/main" id="{81608F38-63D6-457C-BFB2-D86652E0CDB9}"/>
              </a:ext>
            </a:extLst>
          </p:cNvPr>
          <p:cNvPicPr>
            <a:picLocks noChangeAspect="1"/>
          </p:cNvPicPr>
          <p:nvPr/>
        </p:nvPicPr>
        <p:blipFill rotWithShape="1">
          <a:blip r:embed="rId2"/>
          <a:srcRect t="9931" r="48511" b="71076"/>
          <a:stretch/>
        </p:blipFill>
        <p:spPr>
          <a:xfrm>
            <a:off x="2517168" y="388143"/>
            <a:ext cx="6277510" cy="1302545"/>
          </a:xfrm>
          <a:prstGeom prst="rect">
            <a:avLst/>
          </a:prstGeom>
        </p:spPr>
      </p:pic>
      <p:sp>
        <p:nvSpPr>
          <p:cNvPr id="6" name="Right Brace 5">
            <a:extLst>
              <a:ext uri="{FF2B5EF4-FFF2-40B4-BE49-F238E27FC236}">
                <a16:creationId xmlns:a16="http://schemas.microsoft.com/office/drawing/2014/main" id="{37AC855A-0043-4D7C-9D89-D1EC80DE69FD}"/>
              </a:ext>
            </a:extLst>
          </p:cNvPr>
          <p:cNvSpPr/>
          <p:nvPr/>
        </p:nvSpPr>
        <p:spPr>
          <a:xfrm rot="5400000">
            <a:off x="5204291" y="842727"/>
            <a:ext cx="325351" cy="14580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C40AA485-05CA-49B0-8019-B00D09881E23}"/>
              </a:ext>
            </a:extLst>
          </p:cNvPr>
          <p:cNvSpPr txBox="1"/>
          <p:nvPr/>
        </p:nvSpPr>
        <p:spPr>
          <a:xfrm>
            <a:off x="277401" y="256854"/>
            <a:ext cx="2373331" cy="1077218"/>
          </a:xfrm>
          <a:prstGeom prst="rect">
            <a:avLst/>
          </a:prstGeom>
          <a:noFill/>
        </p:spPr>
        <p:txBody>
          <a:bodyPr wrap="square" rtlCol="0">
            <a:spAutoFit/>
          </a:bodyPr>
          <a:lstStyle/>
          <a:p>
            <a:r>
              <a:rPr lang="en-GB" sz="3200" b="1" dirty="0"/>
              <a:t>Tp53 </a:t>
            </a:r>
          </a:p>
          <a:p>
            <a:r>
              <a:rPr lang="en-GB" sz="3200" b="1" dirty="0"/>
              <a:t>(</a:t>
            </a:r>
            <a:r>
              <a:rPr lang="en-GB" sz="3200" b="1" dirty="0" err="1"/>
              <a:t>chrom</a:t>
            </a:r>
            <a:r>
              <a:rPr lang="en-GB" sz="3200" b="1" dirty="0"/>
              <a:t> 17p)</a:t>
            </a:r>
          </a:p>
        </p:txBody>
      </p:sp>
      <p:sp>
        <p:nvSpPr>
          <p:cNvPr id="7" name="TextBox 6">
            <a:extLst>
              <a:ext uri="{FF2B5EF4-FFF2-40B4-BE49-F238E27FC236}">
                <a16:creationId xmlns:a16="http://schemas.microsoft.com/office/drawing/2014/main" id="{72DA323D-71BE-445E-97F6-BC1FE1E62DC2}"/>
              </a:ext>
            </a:extLst>
          </p:cNvPr>
          <p:cNvSpPr txBox="1"/>
          <p:nvPr/>
        </p:nvSpPr>
        <p:spPr>
          <a:xfrm>
            <a:off x="4637933" y="2309119"/>
            <a:ext cx="2276575" cy="646331"/>
          </a:xfrm>
          <a:prstGeom prst="rect">
            <a:avLst/>
          </a:prstGeom>
          <a:noFill/>
          <a:ln>
            <a:solidFill>
              <a:srgbClr val="0070C0"/>
            </a:solidFill>
          </a:ln>
        </p:spPr>
        <p:txBody>
          <a:bodyPr wrap="square" rtlCol="0">
            <a:spAutoFit/>
          </a:bodyPr>
          <a:lstStyle/>
          <a:p>
            <a:pPr algn="ctr"/>
            <a:r>
              <a:rPr lang="en-GB" dirty="0"/>
              <a:t>P53 responds to genomic instability by:</a:t>
            </a:r>
          </a:p>
        </p:txBody>
      </p:sp>
      <p:cxnSp>
        <p:nvCxnSpPr>
          <p:cNvPr id="11" name="Straight Arrow Connector 10">
            <a:extLst>
              <a:ext uri="{FF2B5EF4-FFF2-40B4-BE49-F238E27FC236}">
                <a16:creationId xmlns:a16="http://schemas.microsoft.com/office/drawing/2014/main" id="{A32A4C04-4BD8-443B-86BF-DF4E26EB539C}"/>
              </a:ext>
            </a:extLst>
          </p:cNvPr>
          <p:cNvCxnSpPr>
            <a:cxnSpLocks/>
          </p:cNvCxnSpPr>
          <p:nvPr/>
        </p:nvCxnSpPr>
        <p:spPr>
          <a:xfrm flipH="1">
            <a:off x="3327762" y="2589659"/>
            <a:ext cx="1310172" cy="491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B5DA94-ED6B-4C49-9D7C-901D7EACA16F}"/>
              </a:ext>
            </a:extLst>
          </p:cNvPr>
          <p:cNvSpPr txBox="1"/>
          <p:nvPr/>
        </p:nvSpPr>
        <p:spPr>
          <a:xfrm>
            <a:off x="1051187" y="3014409"/>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Preventing</a:t>
            </a:r>
            <a:r>
              <a:rPr lang="en-GB" dirty="0"/>
              <a:t> cell cycle arrest</a:t>
            </a:r>
          </a:p>
        </p:txBody>
      </p:sp>
      <p:cxnSp>
        <p:nvCxnSpPr>
          <p:cNvPr id="13" name="Straight Arrow Connector 12">
            <a:extLst>
              <a:ext uri="{FF2B5EF4-FFF2-40B4-BE49-F238E27FC236}">
                <a16:creationId xmlns:a16="http://schemas.microsoft.com/office/drawing/2014/main" id="{D68573D3-1BF0-4446-9055-60AC8195FC94}"/>
              </a:ext>
            </a:extLst>
          </p:cNvPr>
          <p:cNvCxnSpPr>
            <a:cxnSpLocks/>
          </p:cNvCxnSpPr>
          <p:nvPr/>
        </p:nvCxnSpPr>
        <p:spPr>
          <a:xfrm flipH="1">
            <a:off x="4051661" y="2963731"/>
            <a:ext cx="592901" cy="93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88FC5D-7D0E-417B-B4F7-026584819BE8}"/>
              </a:ext>
            </a:extLst>
          </p:cNvPr>
          <p:cNvSpPr txBox="1"/>
          <p:nvPr/>
        </p:nvSpPr>
        <p:spPr>
          <a:xfrm>
            <a:off x="2527127" y="3976940"/>
            <a:ext cx="2276575" cy="369332"/>
          </a:xfrm>
          <a:prstGeom prst="rect">
            <a:avLst/>
          </a:prstGeom>
          <a:noFill/>
          <a:ln>
            <a:solidFill>
              <a:srgbClr val="0070C0"/>
            </a:solidFill>
          </a:ln>
        </p:spPr>
        <p:txBody>
          <a:bodyPr wrap="square" rtlCol="0">
            <a:spAutoFit/>
          </a:bodyPr>
          <a:lstStyle/>
          <a:p>
            <a:pPr algn="ctr"/>
            <a:r>
              <a:rPr lang="en-GB" dirty="0">
                <a:solidFill>
                  <a:srgbClr val="FF0000"/>
                </a:solidFill>
              </a:rPr>
              <a:t>Preventing </a:t>
            </a:r>
            <a:r>
              <a:rPr lang="en-GB" dirty="0"/>
              <a:t>cell death</a:t>
            </a:r>
          </a:p>
        </p:txBody>
      </p:sp>
      <p:sp>
        <p:nvSpPr>
          <p:cNvPr id="17" name="TextBox 16">
            <a:extLst>
              <a:ext uri="{FF2B5EF4-FFF2-40B4-BE49-F238E27FC236}">
                <a16:creationId xmlns:a16="http://schemas.microsoft.com/office/drawing/2014/main" id="{CB3E884E-B88A-4EC5-A59A-7D1FDF61B0F9}"/>
              </a:ext>
            </a:extLst>
          </p:cNvPr>
          <p:cNvSpPr txBox="1"/>
          <p:nvPr/>
        </p:nvSpPr>
        <p:spPr>
          <a:xfrm>
            <a:off x="5111725" y="4002120"/>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Preventing</a:t>
            </a:r>
            <a:r>
              <a:rPr lang="en-GB" dirty="0"/>
              <a:t> senescence</a:t>
            </a:r>
          </a:p>
        </p:txBody>
      </p:sp>
      <p:cxnSp>
        <p:nvCxnSpPr>
          <p:cNvPr id="20" name="Straight Arrow Connector 19">
            <a:extLst>
              <a:ext uri="{FF2B5EF4-FFF2-40B4-BE49-F238E27FC236}">
                <a16:creationId xmlns:a16="http://schemas.microsoft.com/office/drawing/2014/main" id="{A435D7AB-4737-416D-8B52-16FC779CA4CF}"/>
              </a:ext>
            </a:extLst>
          </p:cNvPr>
          <p:cNvCxnSpPr>
            <a:cxnSpLocks/>
            <a:stCxn id="7" idx="2"/>
          </p:cNvCxnSpPr>
          <p:nvPr/>
        </p:nvCxnSpPr>
        <p:spPr>
          <a:xfrm>
            <a:off x="5776221" y="2955450"/>
            <a:ext cx="319779" cy="102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47769BB-EE9F-436A-98CD-13BD1ECEC9AB}"/>
              </a:ext>
            </a:extLst>
          </p:cNvPr>
          <p:cNvSpPr txBox="1"/>
          <p:nvPr/>
        </p:nvSpPr>
        <p:spPr>
          <a:xfrm>
            <a:off x="7632197" y="3690033"/>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Activating</a:t>
            </a:r>
            <a:r>
              <a:rPr lang="en-GB" dirty="0"/>
              <a:t> angiogenesis</a:t>
            </a:r>
          </a:p>
        </p:txBody>
      </p:sp>
      <p:cxnSp>
        <p:nvCxnSpPr>
          <p:cNvPr id="24" name="Straight Arrow Connector 23">
            <a:extLst>
              <a:ext uri="{FF2B5EF4-FFF2-40B4-BE49-F238E27FC236}">
                <a16:creationId xmlns:a16="http://schemas.microsoft.com/office/drawing/2014/main" id="{0CEFCF4C-9612-4451-B079-8DC6CDB23463}"/>
              </a:ext>
            </a:extLst>
          </p:cNvPr>
          <p:cNvCxnSpPr>
            <a:cxnSpLocks/>
            <a:endCxn id="23" idx="0"/>
          </p:cNvCxnSpPr>
          <p:nvPr/>
        </p:nvCxnSpPr>
        <p:spPr>
          <a:xfrm>
            <a:off x="6936556" y="2632284"/>
            <a:ext cx="1833929" cy="1057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EE8BCD9-7B26-442D-B137-C3875F7DD41E}"/>
              </a:ext>
            </a:extLst>
          </p:cNvPr>
          <p:cNvSpPr txBox="1"/>
          <p:nvPr/>
        </p:nvSpPr>
        <p:spPr>
          <a:xfrm>
            <a:off x="9077225" y="2309015"/>
            <a:ext cx="2276575" cy="646331"/>
          </a:xfrm>
          <a:prstGeom prst="rect">
            <a:avLst/>
          </a:prstGeom>
          <a:solidFill>
            <a:srgbClr val="FF0000"/>
          </a:solidFill>
          <a:ln>
            <a:solidFill>
              <a:srgbClr val="FF0000"/>
            </a:solidFill>
          </a:ln>
        </p:spPr>
        <p:txBody>
          <a:bodyPr wrap="square" rtlCol="0">
            <a:spAutoFit/>
          </a:bodyPr>
          <a:lstStyle/>
          <a:p>
            <a:pPr algn="ctr"/>
            <a:r>
              <a:rPr lang="en-GB" b="1" dirty="0"/>
              <a:t>Activating metabolism</a:t>
            </a:r>
          </a:p>
        </p:txBody>
      </p:sp>
      <p:cxnSp>
        <p:nvCxnSpPr>
          <p:cNvPr id="30" name="Straight Arrow Connector 29">
            <a:extLst>
              <a:ext uri="{FF2B5EF4-FFF2-40B4-BE49-F238E27FC236}">
                <a16:creationId xmlns:a16="http://schemas.microsoft.com/office/drawing/2014/main" id="{59DE279A-1F2B-496D-B012-CD083BBE03D5}"/>
              </a:ext>
            </a:extLst>
          </p:cNvPr>
          <p:cNvCxnSpPr>
            <a:cxnSpLocks/>
            <a:endCxn id="29" idx="1"/>
          </p:cNvCxnSpPr>
          <p:nvPr/>
        </p:nvCxnSpPr>
        <p:spPr>
          <a:xfrm>
            <a:off x="6914508" y="2545429"/>
            <a:ext cx="2162717" cy="8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5FA76FD-3DAB-4639-A521-552DCA0E750F}"/>
              </a:ext>
            </a:extLst>
          </p:cNvPr>
          <p:cNvCxnSpPr/>
          <p:nvPr/>
        </p:nvCxnSpPr>
        <p:spPr>
          <a:xfrm flipH="1">
            <a:off x="4644562" y="924674"/>
            <a:ext cx="245937" cy="40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516730-092D-4A7E-8179-6544D1EE85B9}"/>
              </a:ext>
            </a:extLst>
          </p:cNvPr>
          <p:cNvCxnSpPr/>
          <p:nvPr/>
        </p:nvCxnSpPr>
        <p:spPr>
          <a:xfrm>
            <a:off x="4644562" y="924674"/>
            <a:ext cx="245937" cy="40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7D2CA1-0B1A-4448-9449-4C60ED84A584}"/>
              </a:ext>
            </a:extLst>
          </p:cNvPr>
          <p:cNvSpPr txBox="1"/>
          <p:nvPr/>
        </p:nvSpPr>
        <p:spPr>
          <a:xfrm>
            <a:off x="4459727" y="2057890"/>
            <a:ext cx="1746607" cy="461665"/>
          </a:xfrm>
          <a:prstGeom prst="rect">
            <a:avLst/>
          </a:prstGeom>
          <a:noFill/>
        </p:spPr>
        <p:txBody>
          <a:bodyPr wrap="square" rtlCol="0">
            <a:spAutoFit/>
          </a:bodyPr>
          <a:lstStyle/>
          <a:p>
            <a:r>
              <a:rPr lang="en-GB" sz="2400" dirty="0">
                <a:solidFill>
                  <a:srgbClr val="FF0000"/>
                </a:solidFill>
              </a:rPr>
              <a:t>mutated</a:t>
            </a:r>
          </a:p>
        </p:txBody>
      </p:sp>
      <p:sp>
        <p:nvSpPr>
          <p:cNvPr id="18" name="Right Brace 17">
            <a:extLst>
              <a:ext uri="{FF2B5EF4-FFF2-40B4-BE49-F238E27FC236}">
                <a16:creationId xmlns:a16="http://schemas.microsoft.com/office/drawing/2014/main" id="{4DFA16A4-452A-4F74-B4E4-8642BE99A1C6}"/>
              </a:ext>
            </a:extLst>
          </p:cNvPr>
          <p:cNvSpPr/>
          <p:nvPr/>
        </p:nvSpPr>
        <p:spPr>
          <a:xfrm rot="5400000">
            <a:off x="5589140" y="605185"/>
            <a:ext cx="965771" cy="957551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B18DE991-0020-4E30-A8D8-0B30F5B9ECF6}"/>
              </a:ext>
            </a:extLst>
          </p:cNvPr>
          <p:cNvSpPr txBox="1"/>
          <p:nvPr/>
        </p:nvSpPr>
        <p:spPr>
          <a:xfrm>
            <a:off x="4459727" y="6137433"/>
            <a:ext cx="3172470" cy="461665"/>
          </a:xfrm>
          <a:prstGeom prst="rect">
            <a:avLst/>
          </a:prstGeom>
          <a:noFill/>
        </p:spPr>
        <p:txBody>
          <a:bodyPr wrap="square" rtlCol="0">
            <a:spAutoFit/>
          </a:bodyPr>
          <a:lstStyle/>
          <a:p>
            <a:pPr algn="ctr"/>
            <a:r>
              <a:rPr lang="en-GB" sz="2400" b="1" dirty="0">
                <a:solidFill>
                  <a:schemeClr val="accent1"/>
                </a:solidFill>
              </a:rPr>
              <a:t>tumorigenesis</a:t>
            </a:r>
          </a:p>
        </p:txBody>
      </p:sp>
    </p:spTree>
    <p:extLst>
      <p:ext uri="{BB962C8B-B14F-4D97-AF65-F5344CB8AC3E}">
        <p14:creationId xmlns:p14="http://schemas.microsoft.com/office/powerpoint/2010/main" val="2047555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8199</TotalTime>
  <Words>2131</Words>
  <Application>Microsoft Office PowerPoint</Application>
  <PresentationFormat>Widescreen</PresentationFormat>
  <Paragraphs>418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The metformin in Li Fraumeni (MILI) Study  </vt:lpstr>
      <vt:lpstr>The MILI team</vt:lpstr>
      <vt:lpstr>Background</vt:lpstr>
      <vt:lpstr>What makes a clinical diagnosis of LFS?</vt:lpstr>
      <vt:lpstr>PowerPoint Presentation</vt:lpstr>
      <vt:lpstr>PowerPoint Presentation</vt:lpstr>
      <vt:lpstr>Current screening pathway for a LFS patient – USA (with insurance)</vt:lpstr>
      <vt:lpstr>Current screening pathway for a LFS patient - UK</vt:lpstr>
      <vt:lpstr>PowerPoint Presentation</vt:lpstr>
      <vt:lpstr>PowerPoint Presentation</vt:lpstr>
      <vt:lpstr>PowerPoint Presentation</vt:lpstr>
      <vt:lpstr>PowerPoint Presentation</vt:lpstr>
      <vt:lpstr>Aims of the Study</vt:lpstr>
      <vt:lpstr>Study Design and Recruitment</vt:lpstr>
      <vt:lpstr>PowerPoint Presentation</vt:lpstr>
      <vt:lpstr>LFS Adaptive Study Design</vt:lpstr>
      <vt:lpstr>PowerPoint Presentation</vt:lpstr>
      <vt:lpstr>PowerPoint Presentation</vt:lpstr>
      <vt:lpstr>Progress and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OPRAH study</dc:title>
  <dc:creator>Sarah Blagden</dc:creator>
  <cp:lastModifiedBy>Sarah Blagden</cp:lastModifiedBy>
  <cp:revision>181</cp:revision>
  <dcterms:created xsi:type="dcterms:W3CDTF">2019-01-31T17:04:11Z</dcterms:created>
  <dcterms:modified xsi:type="dcterms:W3CDTF">2019-11-04T08:21:18Z</dcterms:modified>
</cp:coreProperties>
</file>